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2"/>
  </p:notesMasterIdLst>
  <p:handoutMasterIdLst>
    <p:handoutMasterId r:id="rId33"/>
  </p:handoutMasterIdLst>
  <p:sldIdLst>
    <p:sldId id="285" r:id="rId2"/>
    <p:sldId id="1175" r:id="rId3"/>
    <p:sldId id="1141" r:id="rId4"/>
    <p:sldId id="1142" r:id="rId5"/>
    <p:sldId id="1145" r:id="rId6"/>
    <p:sldId id="1225" r:id="rId7"/>
    <p:sldId id="1183" r:id="rId8"/>
    <p:sldId id="1228" r:id="rId9"/>
    <p:sldId id="1229" r:id="rId10"/>
    <p:sldId id="1137" r:id="rId11"/>
    <p:sldId id="1180" r:id="rId12"/>
    <p:sldId id="1182" r:id="rId13"/>
    <p:sldId id="1159" r:id="rId14"/>
    <p:sldId id="1184" r:id="rId15"/>
    <p:sldId id="1185" r:id="rId16"/>
    <p:sldId id="1220" r:id="rId17"/>
    <p:sldId id="1222" r:id="rId18"/>
    <p:sldId id="1221" r:id="rId19"/>
    <p:sldId id="1223" r:id="rId20"/>
    <p:sldId id="1186" r:id="rId21"/>
    <p:sldId id="1187" r:id="rId22"/>
    <p:sldId id="1188" r:id="rId23"/>
    <p:sldId id="1190" r:id="rId24"/>
    <p:sldId id="1191" r:id="rId25"/>
    <p:sldId id="1189" r:id="rId26"/>
    <p:sldId id="1192" r:id="rId27"/>
    <p:sldId id="1230" r:id="rId28"/>
    <p:sldId id="1193" r:id="rId29"/>
    <p:sldId id="1194" r:id="rId30"/>
    <p:sldId id="1195" r:id="rId31"/>
  </p:sldIdLst>
  <p:sldSz cx="12192000" cy="6858000"/>
  <p:notesSz cx="6797675" cy="99282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9B589E2-3AFC-46FC-9F8B-8EA2B2628166}">
          <p14:sldIdLst>
            <p14:sldId id="285"/>
            <p14:sldId id="1175"/>
            <p14:sldId id="1141"/>
            <p14:sldId id="1142"/>
            <p14:sldId id="1145"/>
            <p14:sldId id="1225"/>
            <p14:sldId id="1183"/>
            <p14:sldId id="1228"/>
            <p14:sldId id="1229"/>
            <p14:sldId id="1137"/>
            <p14:sldId id="1180"/>
            <p14:sldId id="1182"/>
            <p14:sldId id="1159"/>
            <p14:sldId id="1184"/>
            <p14:sldId id="1185"/>
            <p14:sldId id="1220"/>
            <p14:sldId id="1222"/>
            <p14:sldId id="1221"/>
            <p14:sldId id="1223"/>
            <p14:sldId id="1186"/>
            <p14:sldId id="1187"/>
            <p14:sldId id="1188"/>
            <p14:sldId id="1190"/>
            <p14:sldId id="1191"/>
            <p14:sldId id="1189"/>
            <p14:sldId id="1192"/>
            <p14:sldId id="1230"/>
            <p14:sldId id="1193"/>
            <p14:sldId id="1194"/>
            <p14:sldId id="119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gxikun" initials="j" lastIdx="3" clrIdx="0">
    <p:extLst>
      <p:ext uri="{19B8F6BF-5375-455C-9EA6-DF929625EA0E}">
        <p15:presenceInfo xmlns:p15="http://schemas.microsoft.com/office/powerpoint/2012/main" userId="bfe37c5d05aa526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0C15"/>
    <a:srgbClr val="7E2520"/>
    <a:srgbClr val="8E3B37"/>
    <a:srgbClr val="7D211A"/>
    <a:srgbClr val="7B1F1D"/>
    <a:srgbClr val="F1F2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599" autoAdjust="0"/>
    <p:restoredTop sz="84688" autoAdjust="0"/>
  </p:normalViewPr>
  <p:slideViewPr>
    <p:cSldViewPr snapToGrid="0">
      <p:cViewPr varScale="1">
        <p:scale>
          <a:sx n="113" d="100"/>
          <a:sy n="113" d="100"/>
        </p:scale>
        <p:origin x="534" y="102"/>
      </p:cViewPr>
      <p:guideLst/>
    </p:cSldViewPr>
  </p:slideViewPr>
  <p:notesTextViewPr>
    <p:cViewPr>
      <p:scale>
        <a:sx n="100" d="100"/>
        <a:sy n="100" d="100"/>
      </p:scale>
      <p:origin x="0" y="0"/>
    </p:cViewPr>
  </p:notesTextViewPr>
  <p:notesViewPr>
    <p:cSldViewPr snapToGrid="0">
      <p:cViewPr varScale="1">
        <p:scale>
          <a:sx n="91" d="100"/>
          <a:sy n="91" d="100"/>
        </p:scale>
        <p:origin x="4152"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heme" Target="theme/theme1.xml"/><Relationship Id="rId79"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c1788c58c4719094" providerId="LiveId" clId="{5B03E5B4-C923-48B6-ABAB-3824A122AF80}"/>
    <pc:docChg chg="custSel modSld sldOrd">
      <pc:chgData name="" userId="c1788c58c4719094" providerId="LiveId" clId="{5B03E5B4-C923-48B6-ABAB-3824A122AF80}" dt="2023-10-11T01:05:59.105" v="5"/>
      <pc:docMkLst>
        <pc:docMk/>
      </pc:docMkLst>
      <pc:sldChg chg="delSp modSp">
        <pc:chgData name="" userId="c1788c58c4719094" providerId="LiveId" clId="{5B03E5B4-C923-48B6-ABAB-3824A122AF80}" dt="2023-09-11T01:33:46.667" v="4" actId="20577"/>
        <pc:sldMkLst>
          <pc:docMk/>
          <pc:sldMk cId="0" sldId="285"/>
        </pc:sldMkLst>
        <pc:spChg chg="del">
          <ac:chgData name="" userId="c1788c58c4719094" providerId="LiveId" clId="{5B03E5B4-C923-48B6-ABAB-3824A122AF80}" dt="2023-09-11T01:33:43.597" v="0" actId="478"/>
          <ac:spMkLst>
            <pc:docMk/>
            <pc:sldMk cId="0" sldId="285"/>
            <ac:spMk id="3" creationId="{EF54AEDA-94CE-714F-A040-E7B4CC7FB1E9}"/>
          </ac:spMkLst>
        </pc:spChg>
        <pc:spChg chg="mod">
          <ac:chgData name="" userId="c1788c58c4719094" providerId="LiveId" clId="{5B03E5B4-C923-48B6-ABAB-3824A122AF80}" dt="2023-09-11T01:33:46.667" v="4" actId="20577"/>
          <ac:spMkLst>
            <pc:docMk/>
            <pc:sldMk cId="0" sldId="285"/>
            <ac:spMk id="4" creationId="{00000000-0000-0000-0000-000000000000}"/>
          </ac:spMkLst>
        </pc:spChg>
      </pc:sldChg>
      <pc:sldChg chg="ord">
        <pc:chgData name="" userId="c1788c58c4719094" providerId="LiveId" clId="{5B03E5B4-C923-48B6-ABAB-3824A122AF80}" dt="2023-10-11T01:05:59.105" v="5"/>
        <pc:sldMkLst>
          <pc:docMk/>
          <pc:sldMk cId="224133917" sldId="1159"/>
        </pc:sldMkLst>
      </pc:sldChg>
    </pc:docChg>
  </pc:docChgLst>
  <pc:docChgLst>
    <pc:chgData name="Zhaoyan SHEN" userId="c1788c58c4719094" providerId="LiveId" clId="{E67FC78E-51E6-2241-BF0D-02498029E4A1}"/>
  </pc:docChgLst>
  <pc:docChgLst>
    <pc:chgData userId="c1788c58c4719094" providerId="LiveId" clId="{B47A184B-2AC9-4448-9759-BF6C9A23D4CC}"/>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F68AB1A7-36EB-4A15-8569-8B385C29D22A}" type="datetimeFigureOut">
              <a:rPr lang="zh-CN" altLang="en-US" smtClean="0"/>
              <a:t>2023/12/11</a:t>
            </a:fld>
            <a:endParaRPr lang="zh-CN" altLang="en-US"/>
          </a:p>
        </p:txBody>
      </p:sp>
      <p:sp>
        <p:nvSpPr>
          <p:cNvPr id="4" name="页脚占位符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A25D9BC1-8759-464C-BF58-D2230E3963E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4.png>
</file>

<file path=ppt/media/image140.png>
</file>

<file path=ppt/media/image2.jpe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9B51149F-94D7-437C-8F70-08C388688B36}" type="datetimeFigureOut">
              <a:rPr lang="zh-CN" altLang="en-US" smtClean="0"/>
              <a:t>2023/12/11</a:t>
            </a:fld>
            <a:endParaRPr lang="zh-CN" altLang="en-US"/>
          </a:p>
        </p:txBody>
      </p:sp>
      <p:sp>
        <p:nvSpPr>
          <p:cNvPr id="4" name="幻灯片图像占位符 3"/>
          <p:cNvSpPr>
            <a:spLocks noGrp="1" noRot="1" noChangeAspect="1"/>
          </p:cNvSpPr>
          <p:nvPr>
            <p:ph type="sldImg" idx="2"/>
          </p:nvPr>
        </p:nvSpPr>
        <p:spPr>
          <a:xfrm>
            <a:off x="422275" y="1254125"/>
            <a:ext cx="5953125" cy="3349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A4436607-4A05-45D0-9BAE-9C795E5CB43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a:t>
            </a:fld>
            <a:endParaRPr lang="zh-CN" altLang="en-US"/>
          </a:p>
        </p:txBody>
      </p:sp>
    </p:spTree>
    <p:extLst>
      <p:ext uri="{BB962C8B-B14F-4D97-AF65-F5344CB8AC3E}">
        <p14:creationId xmlns:p14="http://schemas.microsoft.com/office/powerpoint/2010/main" val="1164870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just"/>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取指令（</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Instruction Fetch</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IF</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）阶段是将一条指令从主存中取到指令寄存器的过程。程序计数器</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PC</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中的数值，用来指示取出指令在主存中的位置。当一条指令被取出后，</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(PC) + “1” = PC</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形成下条指令地址，这里的</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“1”</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指的是一条指令的字节数；</a:t>
            </a:r>
          </a:p>
          <a:p>
            <a:pPr marL="266700" indent="127000" algn="l"/>
            <a:r>
              <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rPr>
              <a:t>2)</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指令译码阶段</a:t>
            </a:r>
          </a:p>
          <a:p>
            <a:pPr indent="266700" algn="just"/>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取出指令后，计算机立即进入指令译码（</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Instruction Decode</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ID</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）阶段。在指令译码阶段，指令译码器按照预定的指令格式，对取回的指令进行拆分和解释，识别区分出不同的指令类别以及各种获取操作数的方法；</a:t>
            </a:r>
          </a:p>
          <a:p>
            <a:pPr indent="266700" algn="l"/>
            <a:r>
              <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rPr>
              <a:t>3)</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执行指令阶段</a:t>
            </a:r>
          </a:p>
          <a:p>
            <a:pPr indent="266700" algn="just"/>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在取指令和指令译码阶段之后，接着进入执行指令（</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Execute</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EX</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）阶段。此阶段的任务是完成指令所规定的各种操作，具体实现指令的功能。为此，</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CPU</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的不同部分被连接起来，协同执行所需的操作；</a:t>
            </a:r>
          </a:p>
          <a:p>
            <a:pPr indent="266700" algn="just"/>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例如，如果要求完成一个加法运算，算术逻辑单元</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ALU</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将与一组输入和一组输出连通，输入端提供需要相加的数值，输出端将含有最后的运算结果。</a:t>
            </a:r>
          </a:p>
          <a:p>
            <a:pPr indent="266700" algn="l"/>
            <a:r>
              <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rPr>
              <a:t>4)</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访存阶段</a:t>
            </a:r>
          </a:p>
          <a:p>
            <a:pPr indent="266700" algn="just"/>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根据指令需要，有可能要访问主存，读取操作数，这样就进入了访存（</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Memory</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MEM</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）阶段。此阶段的任务是：根据指令地址码，得到操作数在主存中的地址，并从主存中读取该操作数用于运算；</a:t>
            </a:r>
          </a:p>
          <a:p>
            <a:pPr indent="266700" algn="l"/>
            <a:r>
              <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rPr>
              <a:t>5)</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结果写回阶段</a:t>
            </a:r>
          </a:p>
          <a:p>
            <a:pPr indent="266700" algn="just"/>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作为最后一个阶段，结果写回（</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Writeback</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WB</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）阶段把执行指令阶段的运行结果数据</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写回</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到某种存储部件：结果数据经常被写到</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CPU</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的内部寄存器中，以便被后续的指令快速地存取；在有些情况下，结果数据也可被写入主存。许多指令还会改变程序状态字寄存器中标志位的状态，这些标志位标识着不同的操作结果，可被用来影响程序的动作。</a:t>
            </a:r>
          </a:p>
          <a:p>
            <a:pPr indent="266700" algn="just"/>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在指令执行完毕、结果数据写回之后，若无意外事件（如结果溢出等）发生，计算机将接着从程序计数器</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PC</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中取得下一条指令地址，开始新一轮的循环，下一个指令周期将顺序取出下一条指令。许多新型</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CPU</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可以同时取出、译码和执行多条指令，具有并行处理的特性。</a:t>
            </a:r>
          </a:p>
          <a:p>
            <a:endParaRPr lang="zh-CN" altLang="en-US" dirty="0"/>
          </a:p>
        </p:txBody>
      </p:sp>
      <p:sp>
        <p:nvSpPr>
          <p:cNvPr id="4" name="灯片编号占位符 3"/>
          <p:cNvSpPr>
            <a:spLocks noGrp="1"/>
          </p:cNvSpPr>
          <p:nvPr>
            <p:ph type="sldNum" sz="quarter" idx="5"/>
          </p:nvPr>
        </p:nvSpPr>
        <p:spPr/>
        <p:txBody>
          <a:bodyPr/>
          <a:lstStyle/>
          <a:p>
            <a:fld id="{D6C0B05C-DD60-4A22-AB58-9E212C862D95}" type="slidenum">
              <a:rPr lang="zh-CN" altLang="en-US" smtClean="0"/>
              <a:t>13</a:t>
            </a:fld>
            <a:endParaRPr lang="zh-CN" altLang="en-US"/>
          </a:p>
        </p:txBody>
      </p:sp>
    </p:spTree>
    <p:extLst>
      <p:ext uri="{BB962C8B-B14F-4D97-AF65-F5344CB8AC3E}">
        <p14:creationId xmlns:p14="http://schemas.microsoft.com/office/powerpoint/2010/main" val="5696746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14</a:t>
            </a:fld>
            <a:endParaRPr lang="zh-CN" altLang="en-US"/>
          </a:p>
        </p:txBody>
      </p:sp>
    </p:spTree>
    <p:extLst>
      <p:ext uri="{BB962C8B-B14F-4D97-AF65-F5344CB8AC3E}">
        <p14:creationId xmlns:p14="http://schemas.microsoft.com/office/powerpoint/2010/main" val="4037958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15</a:t>
            </a:fld>
            <a:endParaRPr lang="zh-CN" altLang="en-US"/>
          </a:p>
        </p:txBody>
      </p:sp>
    </p:spTree>
    <p:extLst>
      <p:ext uri="{BB962C8B-B14F-4D97-AF65-F5344CB8AC3E}">
        <p14:creationId xmlns:p14="http://schemas.microsoft.com/office/powerpoint/2010/main" val="26275525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16</a:t>
            </a:fld>
            <a:endParaRPr lang="zh-CN" altLang="en-US"/>
          </a:p>
        </p:txBody>
      </p:sp>
    </p:spTree>
    <p:extLst>
      <p:ext uri="{BB962C8B-B14F-4D97-AF65-F5344CB8AC3E}">
        <p14:creationId xmlns:p14="http://schemas.microsoft.com/office/powerpoint/2010/main" val="37889571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17</a:t>
            </a:fld>
            <a:endParaRPr lang="zh-CN" altLang="en-US"/>
          </a:p>
        </p:txBody>
      </p:sp>
    </p:spTree>
    <p:extLst>
      <p:ext uri="{BB962C8B-B14F-4D97-AF65-F5344CB8AC3E}">
        <p14:creationId xmlns:p14="http://schemas.microsoft.com/office/powerpoint/2010/main" val="35656381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18</a:t>
            </a:fld>
            <a:endParaRPr lang="zh-CN" altLang="en-US"/>
          </a:p>
        </p:txBody>
      </p:sp>
    </p:spTree>
    <p:extLst>
      <p:ext uri="{BB962C8B-B14F-4D97-AF65-F5344CB8AC3E}">
        <p14:creationId xmlns:p14="http://schemas.microsoft.com/office/powerpoint/2010/main" val="17337318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19</a:t>
            </a:fld>
            <a:endParaRPr lang="zh-CN" altLang="en-US"/>
          </a:p>
        </p:txBody>
      </p:sp>
    </p:spTree>
    <p:extLst>
      <p:ext uri="{BB962C8B-B14F-4D97-AF65-F5344CB8AC3E}">
        <p14:creationId xmlns:p14="http://schemas.microsoft.com/office/powerpoint/2010/main" val="13991780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20</a:t>
            </a:fld>
            <a:endParaRPr lang="zh-CN" altLang="en-US"/>
          </a:p>
        </p:txBody>
      </p:sp>
    </p:spTree>
    <p:extLst>
      <p:ext uri="{BB962C8B-B14F-4D97-AF65-F5344CB8AC3E}">
        <p14:creationId xmlns:p14="http://schemas.microsoft.com/office/powerpoint/2010/main" val="23933712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21</a:t>
            </a:fld>
            <a:endParaRPr lang="zh-CN" altLang="en-US"/>
          </a:p>
        </p:txBody>
      </p:sp>
    </p:spTree>
    <p:extLst>
      <p:ext uri="{BB962C8B-B14F-4D97-AF65-F5344CB8AC3E}">
        <p14:creationId xmlns:p14="http://schemas.microsoft.com/office/powerpoint/2010/main" val="16738495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22</a:t>
            </a:fld>
            <a:endParaRPr lang="zh-CN" altLang="en-US"/>
          </a:p>
        </p:txBody>
      </p:sp>
    </p:spTree>
    <p:extLst>
      <p:ext uri="{BB962C8B-B14F-4D97-AF65-F5344CB8AC3E}">
        <p14:creationId xmlns:p14="http://schemas.microsoft.com/office/powerpoint/2010/main" val="760275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汇编器的作用在于将汇编语言程序翻译成二进制机器指令和二进制数据文件。汇编器读入一个汇编语言源文件并产生多个目标文件。由于最终运行的可执行目标文件由多个不同模块的目标文件组合产生，因此在汇编阶段不可能为每条指令确定运行的最终地址，所以单个目标文件都包含了机器指令和用于将多个目标文件合并为程序的记录（重定位）信息。这就是汇编生成的目标文件也被称为可重定位目标文件的原因。</a:t>
            </a:r>
            <a:r>
              <a:rPr lang="en-US" altLang="zh-CN" sz="1800" kern="100" dirty="0">
                <a:effectLst/>
                <a:latin typeface="Times New Roman" panose="02020603050405020304" pitchFamily="18" charset="0"/>
                <a:ea typeface="宋体" panose="02010600030101010101" pitchFamily="2" charset="-122"/>
              </a:rPr>
              <a:t>Linux</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系统中的目标文件格式叫做</a:t>
            </a:r>
            <a:r>
              <a:rPr lang="en-US" altLang="zh-CN" sz="1800" kern="100" dirty="0">
                <a:effectLst/>
                <a:latin typeface="Times New Roman" panose="02020603050405020304" pitchFamily="18" charset="0"/>
                <a:ea typeface="宋体" panose="02010600030101010101" pitchFamily="2" charset="-122"/>
              </a:rPr>
              <a:t>ELF(Executable Linkable Format)</a:t>
            </a:r>
            <a:r>
              <a:rPr lang="zh-CN" altLang="en-US" sz="1800" kern="100" dirty="0">
                <a:effectLst/>
                <a:latin typeface="Times New Roman" panose="02020603050405020304" pitchFamily="18" charset="0"/>
                <a:ea typeface="宋体" panose="02010600030101010101" pitchFamily="2" charset="-122"/>
              </a:rPr>
              <a:t>。</a:t>
            </a:r>
            <a:endParaRPr lang="zh-CN" altLang="en-US" dirty="0"/>
          </a:p>
        </p:txBody>
      </p:sp>
      <p:sp>
        <p:nvSpPr>
          <p:cNvPr id="4" name="灯片编号占位符 3"/>
          <p:cNvSpPr>
            <a:spLocks noGrp="1"/>
          </p:cNvSpPr>
          <p:nvPr>
            <p:ph type="sldNum" sz="quarter" idx="5"/>
          </p:nvPr>
        </p:nvSpPr>
        <p:spPr/>
        <p:txBody>
          <a:bodyPr/>
          <a:lstStyle/>
          <a:p>
            <a:fld id="{D6C0B05C-DD60-4A22-AB58-9E212C862D95}" type="slidenum">
              <a:rPr lang="zh-CN" altLang="en-US" smtClean="0"/>
              <a:t>5</a:t>
            </a:fld>
            <a:endParaRPr lang="zh-CN" altLang="en-US"/>
          </a:p>
        </p:txBody>
      </p:sp>
    </p:spTree>
    <p:extLst>
      <p:ext uri="{BB962C8B-B14F-4D97-AF65-F5344CB8AC3E}">
        <p14:creationId xmlns:p14="http://schemas.microsoft.com/office/powerpoint/2010/main" val="1147638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23</a:t>
            </a:fld>
            <a:endParaRPr lang="zh-CN" altLang="en-US"/>
          </a:p>
        </p:txBody>
      </p:sp>
    </p:spTree>
    <p:extLst>
      <p:ext uri="{BB962C8B-B14F-4D97-AF65-F5344CB8AC3E}">
        <p14:creationId xmlns:p14="http://schemas.microsoft.com/office/powerpoint/2010/main" val="25164104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24</a:t>
            </a:fld>
            <a:endParaRPr lang="zh-CN" altLang="en-US"/>
          </a:p>
        </p:txBody>
      </p:sp>
    </p:spTree>
    <p:extLst>
      <p:ext uri="{BB962C8B-B14F-4D97-AF65-F5344CB8AC3E}">
        <p14:creationId xmlns:p14="http://schemas.microsoft.com/office/powerpoint/2010/main" val="19274150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25</a:t>
            </a:fld>
            <a:endParaRPr lang="zh-CN" altLang="en-US"/>
          </a:p>
        </p:txBody>
      </p:sp>
    </p:spTree>
    <p:extLst>
      <p:ext uri="{BB962C8B-B14F-4D97-AF65-F5344CB8AC3E}">
        <p14:creationId xmlns:p14="http://schemas.microsoft.com/office/powerpoint/2010/main" val="33203660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26</a:t>
            </a:fld>
            <a:endParaRPr lang="zh-CN" altLang="en-US"/>
          </a:p>
        </p:txBody>
      </p:sp>
    </p:spTree>
    <p:extLst>
      <p:ext uri="{BB962C8B-B14F-4D97-AF65-F5344CB8AC3E}">
        <p14:creationId xmlns:p14="http://schemas.microsoft.com/office/powerpoint/2010/main" val="11718252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27</a:t>
            </a:fld>
            <a:endParaRPr lang="zh-CN" altLang="en-US"/>
          </a:p>
        </p:txBody>
      </p:sp>
    </p:spTree>
    <p:extLst>
      <p:ext uri="{BB962C8B-B14F-4D97-AF65-F5344CB8AC3E}">
        <p14:creationId xmlns:p14="http://schemas.microsoft.com/office/powerpoint/2010/main" val="23248264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28</a:t>
            </a:fld>
            <a:endParaRPr lang="zh-CN" altLang="en-US"/>
          </a:p>
        </p:txBody>
      </p:sp>
    </p:spTree>
    <p:extLst>
      <p:ext uri="{BB962C8B-B14F-4D97-AF65-F5344CB8AC3E}">
        <p14:creationId xmlns:p14="http://schemas.microsoft.com/office/powerpoint/2010/main" val="37159188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29</a:t>
            </a:fld>
            <a:endParaRPr lang="zh-CN" altLang="en-US"/>
          </a:p>
        </p:txBody>
      </p:sp>
    </p:spTree>
    <p:extLst>
      <p:ext uri="{BB962C8B-B14F-4D97-AF65-F5344CB8AC3E}">
        <p14:creationId xmlns:p14="http://schemas.microsoft.com/office/powerpoint/2010/main" val="19904693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30</a:t>
            </a:fld>
            <a:endParaRPr lang="zh-CN" altLang="en-US"/>
          </a:p>
        </p:txBody>
      </p:sp>
    </p:spTree>
    <p:extLst>
      <p:ext uri="{BB962C8B-B14F-4D97-AF65-F5344CB8AC3E}">
        <p14:creationId xmlns:p14="http://schemas.microsoft.com/office/powerpoint/2010/main" val="1524494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由高级编程语言编写的源文件不能直接执行，需要经过一系列处理转化成计算机可以理解的机器语言，进而在计算机中运行。</a:t>
            </a:r>
          </a:p>
          <a:p>
            <a:endParaRPr lang="zh-CN" altLang="en-US" dirty="0"/>
          </a:p>
        </p:txBody>
      </p:sp>
      <p:sp>
        <p:nvSpPr>
          <p:cNvPr id="4" name="灯片编号占位符 3"/>
          <p:cNvSpPr>
            <a:spLocks noGrp="1"/>
          </p:cNvSpPr>
          <p:nvPr>
            <p:ph type="sldNum" sz="quarter" idx="5"/>
          </p:nvPr>
        </p:nvSpPr>
        <p:spPr/>
        <p:txBody>
          <a:bodyPr/>
          <a:lstStyle/>
          <a:p>
            <a:fld id="{D6C0B05C-DD60-4A22-AB58-9E212C862D95}" type="slidenum">
              <a:rPr lang="zh-CN" altLang="en-US" smtClean="0"/>
              <a:t>6</a:t>
            </a:fld>
            <a:endParaRPr lang="zh-CN" altLang="en-US"/>
          </a:p>
        </p:txBody>
      </p:sp>
    </p:spTree>
    <p:extLst>
      <p:ext uri="{BB962C8B-B14F-4D97-AF65-F5344CB8AC3E}">
        <p14:creationId xmlns:p14="http://schemas.microsoft.com/office/powerpoint/2010/main" val="155059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7</a:t>
            </a:fld>
            <a:endParaRPr lang="zh-CN" altLang="en-US"/>
          </a:p>
        </p:txBody>
      </p:sp>
    </p:spTree>
    <p:extLst>
      <p:ext uri="{BB962C8B-B14F-4D97-AF65-F5344CB8AC3E}">
        <p14:creationId xmlns:p14="http://schemas.microsoft.com/office/powerpoint/2010/main" val="524705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8</a:t>
            </a:fld>
            <a:endParaRPr lang="zh-CN" altLang="en-US"/>
          </a:p>
        </p:txBody>
      </p:sp>
    </p:spTree>
    <p:extLst>
      <p:ext uri="{BB962C8B-B14F-4D97-AF65-F5344CB8AC3E}">
        <p14:creationId xmlns:p14="http://schemas.microsoft.com/office/powerpoint/2010/main" val="853247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9</a:t>
            </a:fld>
            <a:endParaRPr lang="zh-CN" altLang="en-US"/>
          </a:p>
        </p:txBody>
      </p:sp>
    </p:spTree>
    <p:extLst>
      <p:ext uri="{BB962C8B-B14F-4D97-AF65-F5344CB8AC3E}">
        <p14:creationId xmlns:p14="http://schemas.microsoft.com/office/powerpoint/2010/main" val="5992339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10</a:t>
            </a:fld>
            <a:endParaRPr lang="zh-CN" altLang="en-US"/>
          </a:p>
        </p:txBody>
      </p:sp>
    </p:spTree>
    <p:extLst>
      <p:ext uri="{BB962C8B-B14F-4D97-AF65-F5344CB8AC3E}">
        <p14:creationId xmlns:p14="http://schemas.microsoft.com/office/powerpoint/2010/main" val="24690237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11</a:t>
            </a:fld>
            <a:endParaRPr lang="zh-CN" altLang="en-US"/>
          </a:p>
        </p:txBody>
      </p:sp>
    </p:spTree>
    <p:extLst>
      <p:ext uri="{BB962C8B-B14F-4D97-AF65-F5344CB8AC3E}">
        <p14:creationId xmlns:p14="http://schemas.microsoft.com/office/powerpoint/2010/main" val="7375621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12</a:t>
            </a:fld>
            <a:endParaRPr lang="zh-CN" altLang="en-US"/>
          </a:p>
        </p:txBody>
      </p:sp>
    </p:spTree>
    <p:extLst>
      <p:ext uri="{BB962C8B-B14F-4D97-AF65-F5344CB8AC3E}">
        <p14:creationId xmlns:p14="http://schemas.microsoft.com/office/powerpoint/2010/main" val="2845236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t>‹#›</a:t>
            </a:fld>
            <a:endParaRPr lang="zh-CN" altLang="en-US" dirty="0"/>
          </a:p>
        </p:txBody>
      </p:sp>
    </p:spTree>
    <p:extLst>
      <p:ext uri="{BB962C8B-B14F-4D97-AF65-F5344CB8AC3E}">
        <p14:creationId xmlns:p14="http://schemas.microsoft.com/office/powerpoint/2010/main" val="1130631113"/>
      </p:ext>
    </p:extLst>
  </p:cSld>
  <p:clrMapOvr>
    <a:overrideClrMapping bg1="lt1" tx1="dk1" bg2="lt2" tx2="dk2" accent1="accent1" accent2="accent2" accent3="accent3" accent4="accent4" accent5="accent5" accent6="accent6" hlink="hlink" folHlink="folHlink"/>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t>‹#›</a:t>
            </a:fld>
            <a:endParaRPr lang="zh-CN" altLang="en-US"/>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42396800"/>
      </p:ext>
    </p:extLst>
  </p:cSld>
  <p:clrMapOvr>
    <a:overrideClrMapping bg1="lt1" tx1="dk1" bg2="lt2" tx2="dk2" accent1="accent1" accent2="accent2" accent3="accent3" accent4="accent4" accent5="accent5" accent6="accent6" hlink="hlink" folHlink="folHlink"/>
  </p:clrMapOvr>
  <p:hf sldNum="0"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latin typeface="+mn-ea"/>
                <a:ea typeface="+mn-ea"/>
              </a:rPr>
              <a:t>单击此处编辑母版标题样式</a:t>
            </a:r>
            <a:endParaRPr lang="en-US" sz="3600" dirty="0">
              <a:latin typeface="+mn-ea"/>
              <a:ea typeface="+mn-ea"/>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t>单击此处编辑母版副标题样式</a:t>
            </a:r>
            <a:endParaRPr lang="en-US" sz="2800"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0" r:id="rId3"/>
    <p:sldLayoutId id="2147483652"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00750" y="3937685"/>
            <a:ext cx="10990500" cy="584775"/>
          </a:xfrm>
          <a:prstGeom prst="rect">
            <a:avLst/>
          </a:prstGeom>
          <a:noFill/>
        </p:spPr>
        <p:txBody>
          <a:bodyPr wrap="square" rtlCol="0">
            <a:spAutoFit/>
          </a:bodyPr>
          <a:lstStyle/>
          <a:p>
            <a:pPr algn="ctr"/>
            <a:r>
              <a:rPr lang="zh-CN" altLang="en-US" sz="3200" b="1">
                <a:solidFill>
                  <a:schemeClr val="tx2"/>
                </a:solidFill>
                <a:latin typeface="Times New Roman" panose="02020603050405020304" pitchFamily="18" charset="0"/>
                <a:cs typeface="Times New Roman" panose="02020603050405020304" pitchFamily="18" charset="0"/>
              </a:rPr>
              <a:t>第四章</a:t>
            </a:r>
            <a:r>
              <a:rPr lang="zh-CN" altLang="en-US" sz="3200" b="1" dirty="0">
                <a:solidFill>
                  <a:schemeClr val="tx2"/>
                </a:solidFill>
                <a:latin typeface="Times New Roman" panose="02020603050405020304" pitchFamily="18" charset="0"/>
                <a:cs typeface="Times New Roman" panose="02020603050405020304" pitchFamily="18" charset="0"/>
              </a:rPr>
              <a:t>：程序的加载与运行</a:t>
            </a:r>
            <a:endParaRPr lang="en-US" altLang="zh-CN" sz="3200" b="1" dirty="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流水线方式</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什么是流水线？</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10</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1208982" cy="6113853"/>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流水线方式可以将复杂过程分解成多个阶段，每个阶段可以与其他阶段同时进行。这种方式与工厂中的生产流水线非常相似，因此称之为流水线方式。</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以工厂流水线为例。假设某个工厂要制作一个玩具模型，整个过程可以分为以下四个阶段：</a:t>
            </a:r>
            <a:endParaRPr lang="en-US" altLang="zh-CN" sz="2000" dirty="0">
              <a:solidFill>
                <a:schemeClr val="tx2"/>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191B0E"/>
                </a:solidFill>
                <a:latin typeface="Times New Roman" panose="02020603050405020304" pitchFamily="18" charset="0"/>
                <a:cs typeface="Times New Roman" panose="02020603050405020304" pitchFamily="18" charset="0"/>
              </a:rPr>
              <a:t>制造零件，即制造模型所需的所有零件；</a:t>
            </a:r>
            <a:endParaRPr lang="en-US" altLang="zh-CN" dirty="0">
              <a:solidFill>
                <a:srgbClr val="191B0E"/>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191B0E"/>
                </a:solidFill>
                <a:latin typeface="Times New Roman" panose="02020603050405020304" pitchFamily="18" charset="0"/>
                <a:cs typeface="Times New Roman" panose="02020603050405020304" pitchFamily="18" charset="0"/>
              </a:rPr>
              <a:t>喷漆，即按要求为零件喷漆上色；</a:t>
            </a:r>
            <a:endParaRPr lang="en-US" altLang="zh-CN" dirty="0">
              <a:solidFill>
                <a:srgbClr val="191B0E"/>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191B0E"/>
                </a:solidFill>
                <a:latin typeface="Times New Roman" panose="02020603050405020304" pitchFamily="18" charset="0"/>
                <a:cs typeface="Times New Roman" panose="02020603050405020304" pitchFamily="18" charset="0"/>
              </a:rPr>
              <a:t>组装，将零件组装为一个完整模型；</a:t>
            </a: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191B0E"/>
                </a:solidFill>
                <a:latin typeface="Times New Roman" panose="02020603050405020304" pitchFamily="18" charset="0"/>
                <a:cs typeface="Times New Roman" panose="02020603050405020304" pitchFamily="18" charset="0"/>
              </a:rPr>
              <a:t>包装出厂，将制作完成的模型封装为商品。</a:t>
            </a:r>
            <a:endParaRPr lang="en-US" altLang="zh-CN" dirty="0">
              <a:solidFill>
                <a:srgbClr val="191B0E"/>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endParaRPr lang="en-US" altLang="zh-CN" dirty="0">
              <a:solidFill>
                <a:srgbClr val="191B0E"/>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rgbClr val="191B0E"/>
                </a:solidFill>
                <a:latin typeface="+mn-ea"/>
                <a:cs typeface="Times New Roman" panose="02020603050405020304" pitchFamily="18" charset="0"/>
              </a:rPr>
              <a:t>具体来说，当第一批零件制作完成，被送往下一个车间喷漆，这时生产零件的机器空闲，就可以开始制作第二批零件；同理，当第一批零件喷漆完成，被送往下一个车间进行组装，这时就可以开始第二批零件的喷漆；当第一个模型组装完成，就会被送往下一个车间进行包装，这时就可以开始组装第二个模型。这样一来，模型制造的所有阶段都在同时进行，也就是说所有流水线的步骤都在并行。当然，并行的前提是，这四个阶段的执行是在不同的车间，用到不同的资源。</a:t>
            </a:r>
            <a:endParaRPr lang="en-US" altLang="zh-CN" sz="2000" dirty="0">
              <a:solidFill>
                <a:srgbClr val="191B0E"/>
              </a:solidFill>
              <a:latin typeface="+mn-ea"/>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endParaRPr lang="en-US" altLang="zh-CN" dirty="0">
              <a:solidFill>
                <a:srgbClr val="191B0E"/>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664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流水线方式</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zh-CN" dirty="0"/>
              <a:t>流水线示意图</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11</a:t>
            </a:fld>
            <a:endParaRPr lang="zh-CN" altLang="en-US"/>
          </a:p>
        </p:txBody>
      </p:sp>
      <p:cxnSp>
        <p:nvCxnSpPr>
          <p:cNvPr id="5" name="直接箭头连接符 4">
            <a:extLst>
              <a:ext uri="{FF2B5EF4-FFF2-40B4-BE49-F238E27FC236}">
                <a16:creationId xmlns:a16="http://schemas.microsoft.com/office/drawing/2014/main" id="{87507CAF-BBA2-4539-B35B-0DB23A97C486}"/>
              </a:ext>
            </a:extLst>
          </p:cNvPr>
          <p:cNvCxnSpPr>
            <a:cxnSpLocks/>
          </p:cNvCxnSpPr>
          <p:nvPr/>
        </p:nvCxnSpPr>
        <p:spPr>
          <a:xfrm>
            <a:off x="1587135" y="2169380"/>
            <a:ext cx="8969829" cy="0"/>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cxnSp>
        <p:nvCxnSpPr>
          <p:cNvPr id="11" name="直接箭头连接符 10">
            <a:extLst>
              <a:ext uri="{FF2B5EF4-FFF2-40B4-BE49-F238E27FC236}">
                <a16:creationId xmlns:a16="http://schemas.microsoft.com/office/drawing/2014/main" id="{FEF41D7F-14BC-4EA5-9D57-90BEE2720068}"/>
              </a:ext>
            </a:extLst>
          </p:cNvPr>
          <p:cNvCxnSpPr>
            <a:cxnSpLocks/>
          </p:cNvCxnSpPr>
          <p:nvPr/>
        </p:nvCxnSpPr>
        <p:spPr>
          <a:xfrm>
            <a:off x="1296842" y="2478577"/>
            <a:ext cx="0" cy="1669248"/>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14" name="矩形 13">
            <a:extLst>
              <a:ext uri="{FF2B5EF4-FFF2-40B4-BE49-F238E27FC236}">
                <a16:creationId xmlns:a16="http://schemas.microsoft.com/office/drawing/2014/main" id="{AC9B1220-980B-497F-A7E9-7B080136C5BF}"/>
              </a:ext>
            </a:extLst>
          </p:cNvPr>
          <p:cNvSpPr/>
          <p:nvPr/>
        </p:nvSpPr>
        <p:spPr>
          <a:xfrm>
            <a:off x="891894" y="196038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时间</a:t>
            </a:r>
          </a:p>
        </p:txBody>
      </p:sp>
      <p:sp>
        <p:nvSpPr>
          <p:cNvPr id="16" name="矩形 15">
            <a:extLst>
              <a:ext uri="{FF2B5EF4-FFF2-40B4-BE49-F238E27FC236}">
                <a16:creationId xmlns:a16="http://schemas.microsoft.com/office/drawing/2014/main" id="{93BDC1AA-7BD0-4F18-A23A-BDEE891ED024}"/>
              </a:ext>
            </a:extLst>
          </p:cNvPr>
          <p:cNvSpPr/>
          <p:nvPr/>
        </p:nvSpPr>
        <p:spPr>
          <a:xfrm>
            <a:off x="599245" y="2882127"/>
            <a:ext cx="705394"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任务顺序</a:t>
            </a:r>
          </a:p>
        </p:txBody>
      </p:sp>
      <p:sp>
        <p:nvSpPr>
          <p:cNvPr id="18" name="矩形 17">
            <a:extLst>
              <a:ext uri="{FF2B5EF4-FFF2-40B4-BE49-F238E27FC236}">
                <a16:creationId xmlns:a16="http://schemas.microsoft.com/office/drawing/2014/main" id="{79420E43-1363-4115-8FAF-0EC5A3749203}"/>
              </a:ext>
            </a:extLst>
          </p:cNvPr>
          <p:cNvSpPr/>
          <p:nvPr/>
        </p:nvSpPr>
        <p:spPr>
          <a:xfrm>
            <a:off x="1587135" y="2393812"/>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制造零件</a:t>
            </a:r>
          </a:p>
        </p:txBody>
      </p:sp>
      <p:sp>
        <p:nvSpPr>
          <p:cNvPr id="19" name="矩形 18">
            <a:extLst>
              <a:ext uri="{FF2B5EF4-FFF2-40B4-BE49-F238E27FC236}">
                <a16:creationId xmlns:a16="http://schemas.microsoft.com/office/drawing/2014/main" id="{82151D1A-4384-471D-9083-E3944C52BE9B}"/>
              </a:ext>
            </a:extLst>
          </p:cNvPr>
          <p:cNvSpPr/>
          <p:nvPr/>
        </p:nvSpPr>
        <p:spPr>
          <a:xfrm>
            <a:off x="2279464" y="2393812"/>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喷漆</a:t>
            </a:r>
          </a:p>
        </p:txBody>
      </p:sp>
      <p:sp>
        <p:nvSpPr>
          <p:cNvPr id="20" name="矩形 19">
            <a:extLst>
              <a:ext uri="{FF2B5EF4-FFF2-40B4-BE49-F238E27FC236}">
                <a16:creationId xmlns:a16="http://schemas.microsoft.com/office/drawing/2014/main" id="{E2D8C792-3D7E-4702-AA76-39E18F16206A}"/>
              </a:ext>
            </a:extLst>
          </p:cNvPr>
          <p:cNvSpPr/>
          <p:nvPr/>
        </p:nvSpPr>
        <p:spPr>
          <a:xfrm>
            <a:off x="2971793" y="2393812"/>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组装</a:t>
            </a:r>
          </a:p>
        </p:txBody>
      </p:sp>
      <p:sp>
        <p:nvSpPr>
          <p:cNvPr id="21" name="矩形 20">
            <a:extLst>
              <a:ext uri="{FF2B5EF4-FFF2-40B4-BE49-F238E27FC236}">
                <a16:creationId xmlns:a16="http://schemas.microsoft.com/office/drawing/2014/main" id="{8278F94A-C787-4269-8420-08A0D57550CA}"/>
              </a:ext>
            </a:extLst>
          </p:cNvPr>
          <p:cNvSpPr/>
          <p:nvPr/>
        </p:nvSpPr>
        <p:spPr>
          <a:xfrm>
            <a:off x="3664122" y="2393812"/>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包装出厂</a:t>
            </a:r>
          </a:p>
        </p:txBody>
      </p:sp>
      <p:sp>
        <p:nvSpPr>
          <p:cNvPr id="23" name="矩形 22">
            <a:extLst>
              <a:ext uri="{FF2B5EF4-FFF2-40B4-BE49-F238E27FC236}">
                <a16:creationId xmlns:a16="http://schemas.microsoft.com/office/drawing/2014/main" id="{85B6721D-D547-4187-95C3-9D65171D5CC6}"/>
              </a:ext>
            </a:extLst>
          </p:cNvPr>
          <p:cNvSpPr/>
          <p:nvPr/>
        </p:nvSpPr>
        <p:spPr>
          <a:xfrm>
            <a:off x="4365177" y="282488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制造零件</a:t>
            </a:r>
          </a:p>
        </p:txBody>
      </p:sp>
      <p:sp>
        <p:nvSpPr>
          <p:cNvPr id="25" name="矩形 24">
            <a:extLst>
              <a:ext uri="{FF2B5EF4-FFF2-40B4-BE49-F238E27FC236}">
                <a16:creationId xmlns:a16="http://schemas.microsoft.com/office/drawing/2014/main" id="{EB8BD35C-9266-4C4B-9AA0-9794416A0412}"/>
              </a:ext>
            </a:extLst>
          </p:cNvPr>
          <p:cNvSpPr/>
          <p:nvPr/>
        </p:nvSpPr>
        <p:spPr>
          <a:xfrm>
            <a:off x="5057506" y="282488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喷漆</a:t>
            </a:r>
          </a:p>
        </p:txBody>
      </p:sp>
      <p:sp>
        <p:nvSpPr>
          <p:cNvPr id="26" name="矩形 25">
            <a:extLst>
              <a:ext uri="{FF2B5EF4-FFF2-40B4-BE49-F238E27FC236}">
                <a16:creationId xmlns:a16="http://schemas.microsoft.com/office/drawing/2014/main" id="{8914EA81-F1C2-4888-B5D2-4294F40AC5EA}"/>
              </a:ext>
            </a:extLst>
          </p:cNvPr>
          <p:cNvSpPr/>
          <p:nvPr/>
        </p:nvSpPr>
        <p:spPr>
          <a:xfrm>
            <a:off x="5749835" y="282488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组装</a:t>
            </a:r>
          </a:p>
        </p:txBody>
      </p:sp>
      <p:sp>
        <p:nvSpPr>
          <p:cNvPr id="27" name="矩形 26">
            <a:extLst>
              <a:ext uri="{FF2B5EF4-FFF2-40B4-BE49-F238E27FC236}">
                <a16:creationId xmlns:a16="http://schemas.microsoft.com/office/drawing/2014/main" id="{72061221-1EDD-4130-A914-6DC252DA180B}"/>
              </a:ext>
            </a:extLst>
          </p:cNvPr>
          <p:cNvSpPr/>
          <p:nvPr/>
        </p:nvSpPr>
        <p:spPr>
          <a:xfrm>
            <a:off x="6442164" y="282488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包装出厂</a:t>
            </a:r>
          </a:p>
        </p:txBody>
      </p:sp>
      <p:sp>
        <p:nvSpPr>
          <p:cNvPr id="28" name="矩形 27">
            <a:extLst>
              <a:ext uri="{FF2B5EF4-FFF2-40B4-BE49-F238E27FC236}">
                <a16:creationId xmlns:a16="http://schemas.microsoft.com/office/drawing/2014/main" id="{7759ABB6-6D3F-494D-999C-0990956A1DDA}"/>
              </a:ext>
            </a:extLst>
          </p:cNvPr>
          <p:cNvSpPr/>
          <p:nvPr/>
        </p:nvSpPr>
        <p:spPr>
          <a:xfrm>
            <a:off x="7163151" y="325866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制造零件</a:t>
            </a:r>
          </a:p>
        </p:txBody>
      </p:sp>
      <p:sp>
        <p:nvSpPr>
          <p:cNvPr id="29" name="矩形 28">
            <a:extLst>
              <a:ext uri="{FF2B5EF4-FFF2-40B4-BE49-F238E27FC236}">
                <a16:creationId xmlns:a16="http://schemas.microsoft.com/office/drawing/2014/main" id="{DACA483D-50D2-4BE6-B04B-DF4A73D41711}"/>
              </a:ext>
            </a:extLst>
          </p:cNvPr>
          <p:cNvSpPr/>
          <p:nvPr/>
        </p:nvSpPr>
        <p:spPr>
          <a:xfrm>
            <a:off x="7855480" y="325866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喷漆</a:t>
            </a:r>
          </a:p>
        </p:txBody>
      </p:sp>
      <p:sp>
        <p:nvSpPr>
          <p:cNvPr id="30" name="矩形 29">
            <a:extLst>
              <a:ext uri="{FF2B5EF4-FFF2-40B4-BE49-F238E27FC236}">
                <a16:creationId xmlns:a16="http://schemas.microsoft.com/office/drawing/2014/main" id="{9F9532DB-EDE3-43B9-BC56-6A5D06532696}"/>
              </a:ext>
            </a:extLst>
          </p:cNvPr>
          <p:cNvSpPr/>
          <p:nvPr/>
        </p:nvSpPr>
        <p:spPr>
          <a:xfrm>
            <a:off x="8547809" y="325866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组装</a:t>
            </a:r>
          </a:p>
        </p:txBody>
      </p:sp>
      <p:sp>
        <p:nvSpPr>
          <p:cNvPr id="31" name="矩形 30">
            <a:extLst>
              <a:ext uri="{FF2B5EF4-FFF2-40B4-BE49-F238E27FC236}">
                <a16:creationId xmlns:a16="http://schemas.microsoft.com/office/drawing/2014/main" id="{B514429D-CDB7-4E77-8D87-DFB60F47B53B}"/>
              </a:ext>
            </a:extLst>
          </p:cNvPr>
          <p:cNvSpPr/>
          <p:nvPr/>
        </p:nvSpPr>
        <p:spPr>
          <a:xfrm>
            <a:off x="9240138" y="325866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包装出厂</a:t>
            </a:r>
          </a:p>
        </p:txBody>
      </p:sp>
      <p:cxnSp>
        <p:nvCxnSpPr>
          <p:cNvPr id="33" name="直接连接符 32">
            <a:extLst>
              <a:ext uri="{FF2B5EF4-FFF2-40B4-BE49-F238E27FC236}">
                <a16:creationId xmlns:a16="http://schemas.microsoft.com/office/drawing/2014/main" id="{0D11C090-746C-478C-AAEB-32059788B1D5}"/>
              </a:ext>
            </a:extLst>
          </p:cNvPr>
          <p:cNvCxnSpPr/>
          <p:nvPr/>
        </p:nvCxnSpPr>
        <p:spPr>
          <a:xfrm>
            <a:off x="2279464" y="216938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813A1C3-2982-4520-A829-1B4C51CCAB4D}"/>
              </a:ext>
            </a:extLst>
          </p:cNvPr>
          <p:cNvCxnSpPr/>
          <p:nvPr/>
        </p:nvCxnSpPr>
        <p:spPr>
          <a:xfrm flipV="1">
            <a:off x="2279464" y="2169380"/>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B250AB85-29BF-41D4-9BBE-DDD4CB49507E}"/>
              </a:ext>
            </a:extLst>
          </p:cNvPr>
          <p:cNvCxnSpPr/>
          <p:nvPr/>
        </p:nvCxnSpPr>
        <p:spPr>
          <a:xfrm flipV="1">
            <a:off x="2971793" y="2169380"/>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B887035A-880C-43B0-AB1E-A75F4AB2E413}"/>
              </a:ext>
            </a:extLst>
          </p:cNvPr>
          <p:cNvCxnSpPr/>
          <p:nvPr/>
        </p:nvCxnSpPr>
        <p:spPr>
          <a:xfrm flipV="1">
            <a:off x="3666228" y="2169380"/>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C55D5800-E455-4B93-8AFE-A2B21C9222D5}"/>
              </a:ext>
            </a:extLst>
          </p:cNvPr>
          <p:cNvCxnSpPr>
            <a:cxnSpLocks/>
          </p:cNvCxnSpPr>
          <p:nvPr/>
        </p:nvCxnSpPr>
        <p:spPr>
          <a:xfrm flipV="1">
            <a:off x="4356451" y="2169380"/>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3D3C63F6-8631-4E66-B576-7D3B2C657B3A}"/>
              </a:ext>
            </a:extLst>
          </p:cNvPr>
          <p:cNvCxnSpPr/>
          <p:nvPr/>
        </p:nvCxnSpPr>
        <p:spPr>
          <a:xfrm flipV="1">
            <a:off x="5054849" y="2169380"/>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8F3B3A5D-754E-42BD-B031-E617963C8694}"/>
              </a:ext>
            </a:extLst>
          </p:cNvPr>
          <p:cNvCxnSpPr/>
          <p:nvPr/>
        </p:nvCxnSpPr>
        <p:spPr>
          <a:xfrm flipV="1">
            <a:off x="5749835" y="2169380"/>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AA3D43F-7851-483D-92DA-C44C93C7E1B0}"/>
              </a:ext>
            </a:extLst>
          </p:cNvPr>
          <p:cNvCxnSpPr/>
          <p:nvPr/>
        </p:nvCxnSpPr>
        <p:spPr>
          <a:xfrm flipV="1">
            <a:off x="6442164" y="2169380"/>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91886B57-C3FE-488D-8A98-2706A4D60A06}"/>
              </a:ext>
            </a:extLst>
          </p:cNvPr>
          <p:cNvCxnSpPr/>
          <p:nvPr/>
        </p:nvCxnSpPr>
        <p:spPr>
          <a:xfrm flipV="1">
            <a:off x="7163151" y="2169380"/>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3AA3AA3E-AC97-4405-A348-B83D5216CDB9}"/>
              </a:ext>
            </a:extLst>
          </p:cNvPr>
          <p:cNvCxnSpPr/>
          <p:nvPr/>
        </p:nvCxnSpPr>
        <p:spPr>
          <a:xfrm flipV="1">
            <a:off x="7852567" y="2169380"/>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D0EB2675-A4CC-4589-8630-75A471B0ADC6}"/>
              </a:ext>
            </a:extLst>
          </p:cNvPr>
          <p:cNvCxnSpPr/>
          <p:nvPr/>
        </p:nvCxnSpPr>
        <p:spPr>
          <a:xfrm flipV="1">
            <a:off x="8547809" y="2169380"/>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DD503EA0-7E0C-4818-BEE8-7D00B1ED6F6B}"/>
              </a:ext>
            </a:extLst>
          </p:cNvPr>
          <p:cNvCxnSpPr/>
          <p:nvPr/>
        </p:nvCxnSpPr>
        <p:spPr>
          <a:xfrm flipV="1">
            <a:off x="9240138" y="2169380"/>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A81A97B0-01ED-4A61-B5F6-B01A2A33AB1E}"/>
              </a:ext>
            </a:extLst>
          </p:cNvPr>
          <p:cNvCxnSpPr/>
          <p:nvPr/>
        </p:nvCxnSpPr>
        <p:spPr>
          <a:xfrm flipV="1">
            <a:off x="9942612" y="2169380"/>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48" name="矩形 47">
            <a:extLst>
              <a:ext uri="{FF2B5EF4-FFF2-40B4-BE49-F238E27FC236}">
                <a16:creationId xmlns:a16="http://schemas.microsoft.com/office/drawing/2014/main" id="{F3D5382E-F1EE-4CBB-92BC-93A4FA2D9312}"/>
              </a:ext>
            </a:extLst>
          </p:cNvPr>
          <p:cNvSpPr/>
          <p:nvPr/>
        </p:nvSpPr>
        <p:spPr>
          <a:xfrm>
            <a:off x="1547545" y="176996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a:t>
            </a:r>
            <a:endParaRPr lang="zh-CN" altLang="en-US" sz="1600" dirty="0">
              <a:solidFill>
                <a:schemeClr val="tx1"/>
              </a:solidFill>
            </a:endParaRPr>
          </a:p>
        </p:txBody>
      </p:sp>
      <p:sp>
        <p:nvSpPr>
          <p:cNvPr id="49" name="矩形 48">
            <a:extLst>
              <a:ext uri="{FF2B5EF4-FFF2-40B4-BE49-F238E27FC236}">
                <a16:creationId xmlns:a16="http://schemas.microsoft.com/office/drawing/2014/main" id="{7BADB8B7-E32F-4B0D-B6D7-018F6583CE40}"/>
              </a:ext>
            </a:extLst>
          </p:cNvPr>
          <p:cNvSpPr/>
          <p:nvPr/>
        </p:nvSpPr>
        <p:spPr>
          <a:xfrm>
            <a:off x="2259669" y="176996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a:t>
            </a:r>
            <a:endParaRPr lang="zh-CN" altLang="en-US" sz="1600" dirty="0">
              <a:solidFill>
                <a:schemeClr val="tx1"/>
              </a:solidFill>
            </a:endParaRPr>
          </a:p>
        </p:txBody>
      </p:sp>
      <p:sp>
        <p:nvSpPr>
          <p:cNvPr id="50" name="矩形 49">
            <a:extLst>
              <a:ext uri="{FF2B5EF4-FFF2-40B4-BE49-F238E27FC236}">
                <a16:creationId xmlns:a16="http://schemas.microsoft.com/office/drawing/2014/main" id="{FEAF9033-76A4-4C8B-8925-FE1C349814C6}"/>
              </a:ext>
            </a:extLst>
          </p:cNvPr>
          <p:cNvSpPr/>
          <p:nvPr/>
        </p:nvSpPr>
        <p:spPr>
          <a:xfrm>
            <a:off x="2915320" y="176996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3</a:t>
            </a:r>
            <a:endParaRPr lang="zh-CN" altLang="en-US" sz="1600" dirty="0">
              <a:solidFill>
                <a:schemeClr val="tx1"/>
              </a:solidFill>
            </a:endParaRPr>
          </a:p>
        </p:txBody>
      </p:sp>
      <p:sp>
        <p:nvSpPr>
          <p:cNvPr id="51" name="矩形 50">
            <a:extLst>
              <a:ext uri="{FF2B5EF4-FFF2-40B4-BE49-F238E27FC236}">
                <a16:creationId xmlns:a16="http://schemas.microsoft.com/office/drawing/2014/main" id="{167C765F-F93F-460B-9ACE-4006B73E00EF}"/>
              </a:ext>
            </a:extLst>
          </p:cNvPr>
          <p:cNvSpPr/>
          <p:nvPr/>
        </p:nvSpPr>
        <p:spPr>
          <a:xfrm>
            <a:off x="3604735" y="176996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a:t>
            </a:r>
            <a:endParaRPr lang="zh-CN" altLang="en-US" sz="1600" dirty="0">
              <a:solidFill>
                <a:schemeClr val="tx1"/>
              </a:solidFill>
            </a:endParaRPr>
          </a:p>
        </p:txBody>
      </p:sp>
      <p:sp>
        <p:nvSpPr>
          <p:cNvPr id="52" name="矩形 51">
            <a:extLst>
              <a:ext uri="{FF2B5EF4-FFF2-40B4-BE49-F238E27FC236}">
                <a16:creationId xmlns:a16="http://schemas.microsoft.com/office/drawing/2014/main" id="{4659B2D0-03DB-4AB5-851D-D7C93F4992F2}"/>
              </a:ext>
            </a:extLst>
          </p:cNvPr>
          <p:cNvSpPr/>
          <p:nvPr/>
        </p:nvSpPr>
        <p:spPr>
          <a:xfrm>
            <a:off x="4306067" y="176996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5</a:t>
            </a:r>
            <a:endParaRPr lang="zh-CN" altLang="en-US" sz="1600" dirty="0">
              <a:solidFill>
                <a:schemeClr val="tx1"/>
              </a:solidFill>
            </a:endParaRPr>
          </a:p>
        </p:txBody>
      </p:sp>
      <p:sp>
        <p:nvSpPr>
          <p:cNvPr id="53" name="矩形 52">
            <a:extLst>
              <a:ext uri="{FF2B5EF4-FFF2-40B4-BE49-F238E27FC236}">
                <a16:creationId xmlns:a16="http://schemas.microsoft.com/office/drawing/2014/main" id="{CD3FB50A-F73E-4702-98A1-9111BB7E7778}"/>
              </a:ext>
            </a:extLst>
          </p:cNvPr>
          <p:cNvSpPr/>
          <p:nvPr/>
        </p:nvSpPr>
        <p:spPr>
          <a:xfrm>
            <a:off x="4991652" y="176996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a:t>
            </a:r>
            <a:endParaRPr lang="zh-CN" altLang="en-US" sz="1600" dirty="0">
              <a:solidFill>
                <a:schemeClr val="tx1"/>
              </a:solidFill>
            </a:endParaRPr>
          </a:p>
        </p:txBody>
      </p:sp>
      <p:sp>
        <p:nvSpPr>
          <p:cNvPr id="54" name="矩形 53">
            <a:extLst>
              <a:ext uri="{FF2B5EF4-FFF2-40B4-BE49-F238E27FC236}">
                <a16:creationId xmlns:a16="http://schemas.microsoft.com/office/drawing/2014/main" id="{BC682359-790D-41BC-9DE3-C7C9AC91DD40}"/>
              </a:ext>
            </a:extLst>
          </p:cNvPr>
          <p:cNvSpPr/>
          <p:nvPr/>
        </p:nvSpPr>
        <p:spPr>
          <a:xfrm>
            <a:off x="5667100" y="176996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7</a:t>
            </a:r>
            <a:endParaRPr lang="zh-CN" altLang="en-US" sz="1600" dirty="0">
              <a:solidFill>
                <a:schemeClr val="tx1"/>
              </a:solidFill>
            </a:endParaRPr>
          </a:p>
        </p:txBody>
      </p:sp>
      <p:sp>
        <p:nvSpPr>
          <p:cNvPr id="55" name="矩形 54">
            <a:extLst>
              <a:ext uri="{FF2B5EF4-FFF2-40B4-BE49-F238E27FC236}">
                <a16:creationId xmlns:a16="http://schemas.microsoft.com/office/drawing/2014/main" id="{3D39F942-3191-4346-8404-A5A7BFD02E95}"/>
              </a:ext>
            </a:extLst>
          </p:cNvPr>
          <p:cNvSpPr/>
          <p:nvPr/>
        </p:nvSpPr>
        <p:spPr>
          <a:xfrm>
            <a:off x="6383379" y="176996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a:t>
            </a:r>
            <a:endParaRPr lang="zh-CN" altLang="en-US" sz="1600" dirty="0">
              <a:solidFill>
                <a:schemeClr val="tx1"/>
              </a:solidFill>
            </a:endParaRPr>
          </a:p>
        </p:txBody>
      </p:sp>
      <p:sp>
        <p:nvSpPr>
          <p:cNvPr id="56" name="矩形 55">
            <a:extLst>
              <a:ext uri="{FF2B5EF4-FFF2-40B4-BE49-F238E27FC236}">
                <a16:creationId xmlns:a16="http://schemas.microsoft.com/office/drawing/2014/main" id="{F23FCA6B-3BE2-4C71-AB4C-577D803A2141}"/>
              </a:ext>
            </a:extLst>
          </p:cNvPr>
          <p:cNvSpPr/>
          <p:nvPr/>
        </p:nvSpPr>
        <p:spPr>
          <a:xfrm>
            <a:off x="7099184" y="177348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9</a:t>
            </a:r>
            <a:endParaRPr lang="zh-CN" altLang="en-US" sz="1600" dirty="0">
              <a:solidFill>
                <a:schemeClr val="tx1"/>
              </a:solidFill>
            </a:endParaRPr>
          </a:p>
        </p:txBody>
      </p:sp>
      <p:sp>
        <p:nvSpPr>
          <p:cNvPr id="57" name="矩形 56">
            <a:extLst>
              <a:ext uri="{FF2B5EF4-FFF2-40B4-BE49-F238E27FC236}">
                <a16:creationId xmlns:a16="http://schemas.microsoft.com/office/drawing/2014/main" id="{7863A42F-7196-4EDD-AA5F-5929E60C47C8}"/>
              </a:ext>
            </a:extLst>
          </p:cNvPr>
          <p:cNvSpPr/>
          <p:nvPr/>
        </p:nvSpPr>
        <p:spPr>
          <a:xfrm>
            <a:off x="7796695" y="176431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10</a:t>
            </a:r>
            <a:endParaRPr lang="zh-CN" altLang="en-US" sz="1600" dirty="0">
              <a:solidFill>
                <a:schemeClr val="tx1"/>
              </a:solidFill>
            </a:endParaRPr>
          </a:p>
        </p:txBody>
      </p:sp>
      <p:sp>
        <p:nvSpPr>
          <p:cNvPr id="58" name="矩形 57">
            <a:extLst>
              <a:ext uri="{FF2B5EF4-FFF2-40B4-BE49-F238E27FC236}">
                <a16:creationId xmlns:a16="http://schemas.microsoft.com/office/drawing/2014/main" id="{F9465377-5B5B-431D-81A5-6D996C526CFE}"/>
              </a:ext>
            </a:extLst>
          </p:cNvPr>
          <p:cNvSpPr/>
          <p:nvPr/>
        </p:nvSpPr>
        <p:spPr>
          <a:xfrm>
            <a:off x="8489024" y="1767837"/>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11</a:t>
            </a:r>
            <a:endParaRPr lang="zh-CN" altLang="en-US" sz="1600" dirty="0">
              <a:solidFill>
                <a:schemeClr val="tx1"/>
              </a:solidFill>
            </a:endParaRPr>
          </a:p>
        </p:txBody>
      </p:sp>
      <p:sp>
        <p:nvSpPr>
          <p:cNvPr id="59" name="矩形 58">
            <a:extLst>
              <a:ext uri="{FF2B5EF4-FFF2-40B4-BE49-F238E27FC236}">
                <a16:creationId xmlns:a16="http://schemas.microsoft.com/office/drawing/2014/main" id="{73BDDD42-6F9F-4E1F-A6F8-ABE490BBE61C}"/>
              </a:ext>
            </a:extLst>
          </p:cNvPr>
          <p:cNvSpPr/>
          <p:nvPr/>
        </p:nvSpPr>
        <p:spPr>
          <a:xfrm>
            <a:off x="9178495" y="176431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12</a:t>
            </a:r>
            <a:endParaRPr lang="zh-CN" altLang="en-US" sz="1600" dirty="0">
              <a:solidFill>
                <a:schemeClr val="tx1"/>
              </a:solidFill>
            </a:endParaRPr>
          </a:p>
        </p:txBody>
      </p:sp>
      <p:cxnSp>
        <p:nvCxnSpPr>
          <p:cNvPr id="60" name="直接箭头连接符 59">
            <a:extLst>
              <a:ext uri="{FF2B5EF4-FFF2-40B4-BE49-F238E27FC236}">
                <a16:creationId xmlns:a16="http://schemas.microsoft.com/office/drawing/2014/main" id="{6964616B-8745-49A5-B3FC-84F5C6F4228F}"/>
              </a:ext>
            </a:extLst>
          </p:cNvPr>
          <p:cNvCxnSpPr>
            <a:cxnSpLocks/>
          </p:cNvCxnSpPr>
          <p:nvPr/>
        </p:nvCxnSpPr>
        <p:spPr>
          <a:xfrm>
            <a:off x="1665113" y="4604465"/>
            <a:ext cx="8969829" cy="0"/>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cxnSp>
        <p:nvCxnSpPr>
          <p:cNvPr id="61" name="直接箭头连接符 60">
            <a:extLst>
              <a:ext uri="{FF2B5EF4-FFF2-40B4-BE49-F238E27FC236}">
                <a16:creationId xmlns:a16="http://schemas.microsoft.com/office/drawing/2014/main" id="{B5166828-8762-4977-83A6-2C9EF3D54464}"/>
              </a:ext>
            </a:extLst>
          </p:cNvPr>
          <p:cNvCxnSpPr>
            <a:cxnSpLocks/>
          </p:cNvCxnSpPr>
          <p:nvPr/>
        </p:nvCxnSpPr>
        <p:spPr>
          <a:xfrm>
            <a:off x="1374820" y="4913662"/>
            <a:ext cx="0" cy="1669248"/>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62" name="矩形 61">
            <a:extLst>
              <a:ext uri="{FF2B5EF4-FFF2-40B4-BE49-F238E27FC236}">
                <a16:creationId xmlns:a16="http://schemas.microsoft.com/office/drawing/2014/main" id="{F4D535C5-9CCE-4A91-998C-28E75310D75A}"/>
              </a:ext>
            </a:extLst>
          </p:cNvPr>
          <p:cNvSpPr/>
          <p:nvPr/>
        </p:nvSpPr>
        <p:spPr>
          <a:xfrm>
            <a:off x="969872" y="439547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时间</a:t>
            </a:r>
          </a:p>
        </p:txBody>
      </p:sp>
      <p:sp>
        <p:nvSpPr>
          <p:cNvPr id="63" name="矩形 62">
            <a:extLst>
              <a:ext uri="{FF2B5EF4-FFF2-40B4-BE49-F238E27FC236}">
                <a16:creationId xmlns:a16="http://schemas.microsoft.com/office/drawing/2014/main" id="{0648F885-34B3-4894-BAFB-85357140A36B}"/>
              </a:ext>
            </a:extLst>
          </p:cNvPr>
          <p:cNvSpPr/>
          <p:nvPr/>
        </p:nvSpPr>
        <p:spPr>
          <a:xfrm>
            <a:off x="677223" y="5317212"/>
            <a:ext cx="705394"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任务顺序</a:t>
            </a:r>
          </a:p>
        </p:txBody>
      </p:sp>
      <p:sp>
        <p:nvSpPr>
          <p:cNvPr id="64" name="矩形 63">
            <a:extLst>
              <a:ext uri="{FF2B5EF4-FFF2-40B4-BE49-F238E27FC236}">
                <a16:creationId xmlns:a16="http://schemas.microsoft.com/office/drawing/2014/main" id="{76114D8F-EB5F-4A53-8019-C454721751CE}"/>
              </a:ext>
            </a:extLst>
          </p:cNvPr>
          <p:cNvSpPr/>
          <p:nvPr/>
        </p:nvSpPr>
        <p:spPr>
          <a:xfrm>
            <a:off x="1665113" y="4828897"/>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制造零件</a:t>
            </a:r>
          </a:p>
        </p:txBody>
      </p:sp>
      <p:sp>
        <p:nvSpPr>
          <p:cNvPr id="65" name="矩形 64">
            <a:extLst>
              <a:ext uri="{FF2B5EF4-FFF2-40B4-BE49-F238E27FC236}">
                <a16:creationId xmlns:a16="http://schemas.microsoft.com/office/drawing/2014/main" id="{ED97C5D9-E36A-4D8E-B468-6834EF61FFC3}"/>
              </a:ext>
            </a:extLst>
          </p:cNvPr>
          <p:cNvSpPr/>
          <p:nvPr/>
        </p:nvSpPr>
        <p:spPr>
          <a:xfrm>
            <a:off x="2357442" y="4828897"/>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喷漆</a:t>
            </a:r>
          </a:p>
        </p:txBody>
      </p:sp>
      <p:sp>
        <p:nvSpPr>
          <p:cNvPr id="66" name="矩形 65">
            <a:extLst>
              <a:ext uri="{FF2B5EF4-FFF2-40B4-BE49-F238E27FC236}">
                <a16:creationId xmlns:a16="http://schemas.microsoft.com/office/drawing/2014/main" id="{7AB18CC8-380C-4A9F-AA36-CA7897C96470}"/>
              </a:ext>
            </a:extLst>
          </p:cNvPr>
          <p:cNvSpPr/>
          <p:nvPr/>
        </p:nvSpPr>
        <p:spPr>
          <a:xfrm>
            <a:off x="3049771" y="4828897"/>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组装</a:t>
            </a:r>
          </a:p>
        </p:txBody>
      </p:sp>
      <p:sp>
        <p:nvSpPr>
          <p:cNvPr id="67" name="矩形 66">
            <a:extLst>
              <a:ext uri="{FF2B5EF4-FFF2-40B4-BE49-F238E27FC236}">
                <a16:creationId xmlns:a16="http://schemas.microsoft.com/office/drawing/2014/main" id="{AA2EE592-60F1-4DA0-A215-4AB43C7F53B7}"/>
              </a:ext>
            </a:extLst>
          </p:cNvPr>
          <p:cNvSpPr/>
          <p:nvPr/>
        </p:nvSpPr>
        <p:spPr>
          <a:xfrm>
            <a:off x="3742100" y="4828897"/>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包装出厂</a:t>
            </a:r>
          </a:p>
        </p:txBody>
      </p:sp>
      <p:sp>
        <p:nvSpPr>
          <p:cNvPr id="68" name="矩形 67">
            <a:extLst>
              <a:ext uri="{FF2B5EF4-FFF2-40B4-BE49-F238E27FC236}">
                <a16:creationId xmlns:a16="http://schemas.microsoft.com/office/drawing/2014/main" id="{F17F1997-D56A-4F36-AA3C-CA7E01CC9103}"/>
              </a:ext>
            </a:extLst>
          </p:cNvPr>
          <p:cNvSpPr/>
          <p:nvPr/>
        </p:nvSpPr>
        <p:spPr>
          <a:xfrm>
            <a:off x="2359657" y="526512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制造零件</a:t>
            </a:r>
          </a:p>
        </p:txBody>
      </p:sp>
      <p:sp>
        <p:nvSpPr>
          <p:cNvPr id="69" name="矩形 68">
            <a:extLst>
              <a:ext uri="{FF2B5EF4-FFF2-40B4-BE49-F238E27FC236}">
                <a16:creationId xmlns:a16="http://schemas.microsoft.com/office/drawing/2014/main" id="{88BC416E-D1F8-4F65-AAA2-6A3551E89D3A}"/>
              </a:ext>
            </a:extLst>
          </p:cNvPr>
          <p:cNvSpPr/>
          <p:nvPr/>
        </p:nvSpPr>
        <p:spPr>
          <a:xfrm>
            <a:off x="3051986" y="526512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喷漆</a:t>
            </a:r>
          </a:p>
        </p:txBody>
      </p:sp>
      <p:sp>
        <p:nvSpPr>
          <p:cNvPr id="70" name="矩形 69">
            <a:extLst>
              <a:ext uri="{FF2B5EF4-FFF2-40B4-BE49-F238E27FC236}">
                <a16:creationId xmlns:a16="http://schemas.microsoft.com/office/drawing/2014/main" id="{83EF697E-EF73-459E-90DF-7D40FE5FC849}"/>
              </a:ext>
            </a:extLst>
          </p:cNvPr>
          <p:cNvSpPr/>
          <p:nvPr/>
        </p:nvSpPr>
        <p:spPr>
          <a:xfrm>
            <a:off x="3744315" y="526512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组装</a:t>
            </a:r>
          </a:p>
        </p:txBody>
      </p:sp>
      <p:sp>
        <p:nvSpPr>
          <p:cNvPr id="71" name="矩形 70">
            <a:extLst>
              <a:ext uri="{FF2B5EF4-FFF2-40B4-BE49-F238E27FC236}">
                <a16:creationId xmlns:a16="http://schemas.microsoft.com/office/drawing/2014/main" id="{B1AE4241-E38E-4934-94CF-70489AC3C010}"/>
              </a:ext>
            </a:extLst>
          </p:cNvPr>
          <p:cNvSpPr/>
          <p:nvPr/>
        </p:nvSpPr>
        <p:spPr>
          <a:xfrm>
            <a:off x="4436644" y="526512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包装出厂</a:t>
            </a:r>
          </a:p>
        </p:txBody>
      </p:sp>
      <p:sp>
        <p:nvSpPr>
          <p:cNvPr id="72" name="矩形 71">
            <a:extLst>
              <a:ext uri="{FF2B5EF4-FFF2-40B4-BE49-F238E27FC236}">
                <a16:creationId xmlns:a16="http://schemas.microsoft.com/office/drawing/2014/main" id="{F58601DD-DEF4-46BA-9DCC-61D3258132B5}"/>
              </a:ext>
            </a:extLst>
          </p:cNvPr>
          <p:cNvSpPr/>
          <p:nvPr/>
        </p:nvSpPr>
        <p:spPr>
          <a:xfrm>
            <a:off x="3049771" y="5701345"/>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制造零件</a:t>
            </a:r>
          </a:p>
        </p:txBody>
      </p:sp>
      <p:sp>
        <p:nvSpPr>
          <p:cNvPr id="73" name="矩形 72">
            <a:extLst>
              <a:ext uri="{FF2B5EF4-FFF2-40B4-BE49-F238E27FC236}">
                <a16:creationId xmlns:a16="http://schemas.microsoft.com/office/drawing/2014/main" id="{C47B2462-3D56-42D8-8307-A5D5683B72FC}"/>
              </a:ext>
            </a:extLst>
          </p:cNvPr>
          <p:cNvSpPr/>
          <p:nvPr/>
        </p:nvSpPr>
        <p:spPr>
          <a:xfrm>
            <a:off x="3742100" y="5701345"/>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喷漆</a:t>
            </a:r>
          </a:p>
        </p:txBody>
      </p:sp>
      <p:sp>
        <p:nvSpPr>
          <p:cNvPr id="74" name="矩形 73">
            <a:extLst>
              <a:ext uri="{FF2B5EF4-FFF2-40B4-BE49-F238E27FC236}">
                <a16:creationId xmlns:a16="http://schemas.microsoft.com/office/drawing/2014/main" id="{7621BBDA-DC6F-4188-B5D0-EE59502BF229}"/>
              </a:ext>
            </a:extLst>
          </p:cNvPr>
          <p:cNvSpPr/>
          <p:nvPr/>
        </p:nvSpPr>
        <p:spPr>
          <a:xfrm>
            <a:off x="4434429" y="5701345"/>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组装</a:t>
            </a:r>
          </a:p>
        </p:txBody>
      </p:sp>
      <p:sp>
        <p:nvSpPr>
          <p:cNvPr id="75" name="矩形 74">
            <a:extLst>
              <a:ext uri="{FF2B5EF4-FFF2-40B4-BE49-F238E27FC236}">
                <a16:creationId xmlns:a16="http://schemas.microsoft.com/office/drawing/2014/main" id="{2D385E62-6684-4D4B-95C2-80CB1BFE7E62}"/>
              </a:ext>
            </a:extLst>
          </p:cNvPr>
          <p:cNvSpPr/>
          <p:nvPr/>
        </p:nvSpPr>
        <p:spPr>
          <a:xfrm>
            <a:off x="5126758" y="5701345"/>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包装出厂</a:t>
            </a:r>
          </a:p>
        </p:txBody>
      </p:sp>
      <p:cxnSp>
        <p:nvCxnSpPr>
          <p:cNvPr id="76" name="直接连接符 75">
            <a:extLst>
              <a:ext uri="{FF2B5EF4-FFF2-40B4-BE49-F238E27FC236}">
                <a16:creationId xmlns:a16="http://schemas.microsoft.com/office/drawing/2014/main" id="{56B5DB95-773C-4680-97FA-8801AED737D0}"/>
              </a:ext>
            </a:extLst>
          </p:cNvPr>
          <p:cNvCxnSpPr/>
          <p:nvPr/>
        </p:nvCxnSpPr>
        <p:spPr>
          <a:xfrm>
            <a:off x="2357442" y="4604465"/>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5A960D84-0D98-4FC7-A77A-9ED7F42BA569}"/>
              </a:ext>
            </a:extLst>
          </p:cNvPr>
          <p:cNvCxnSpPr/>
          <p:nvPr/>
        </p:nvCxnSpPr>
        <p:spPr>
          <a:xfrm flipV="1">
            <a:off x="2357442" y="4604465"/>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430D36DE-F41C-4499-9581-474EA2690246}"/>
              </a:ext>
            </a:extLst>
          </p:cNvPr>
          <p:cNvCxnSpPr/>
          <p:nvPr/>
        </p:nvCxnSpPr>
        <p:spPr>
          <a:xfrm flipV="1">
            <a:off x="3049771" y="4604465"/>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F18E9EDB-2BA7-470D-B7BA-F9D4891FADE8}"/>
              </a:ext>
            </a:extLst>
          </p:cNvPr>
          <p:cNvCxnSpPr/>
          <p:nvPr/>
        </p:nvCxnSpPr>
        <p:spPr>
          <a:xfrm flipV="1">
            <a:off x="3744206" y="4604465"/>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ED7F6979-BB8F-47BC-91B3-F50BCC0BF9B1}"/>
              </a:ext>
            </a:extLst>
          </p:cNvPr>
          <p:cNvCxnSpPr>
            <a:cxnSpLocks/>
          </p:cNvCxnSpPr>
          <p:nvPr/>
        </p:nvCxnSpPr>
        <p:spPr>
          <a:xfrm flipV="1">
            <a:off x="4434429" y="4604465"/>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C864F529-AB90-4A4A-B968-0AF67B9B5119}"/>
              </a:ext>
            </a:extLst>
          </p:cNvPr>
          <p:cNvCxnSpPr/>
          <p:nvPr/>
        </p:nvCxnSpPr>
        <p:spPr>
          <a:xfrm flipV="1">
            <a:off x="5132827" y="4604465"/>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3AB32DBC-6193-4A31-BB7B-9C29453B51D6}"/>
              </a:ext>
            </a:extLst>
          </p:cNvPr>
          <p:cNvCxnSpPr/>
          <p:nvPr/>
        </p:nvCxnSpPr>
        <p:spPr>
          <a:xfrm flipV="1">
            <a:off x="5827813" y="4604465"/>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C543EFDD-B008-472F-83BE-66A485E9245D}"/>
              </a:ext>
            </a:extLst>
          </p:cNvPr>
          <p:cNvCxnSpPr/>
          <p:nvPr/>
        </p:nvCxnSpPr>
        <p:spPr>
          <a:xfrm flipV="1">
            <a:off x="6520142" y="4604465"/>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DE373DD4-087D-4192-A507-B32CF0DF826E}"/>
              </a:ext>
            </a:extLst>
          </p:cNvPr>
          <p:cNvCxnSpPr/>
          <p:nvPr/>
        </p:nvCxnSpPr>
        <p:spPr>
          <a:xfrm flipV="1">
            <a:off x="7241129" y="4604465"/>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5AD1DF3F-95EA-4259-A42E-978EDEA6F5CC}"/>
              </a:ext>
            </a:extLst>
          </p:cNvPr>
          <p:cNvCxnSpPr/>
          <p:nvPr/>
        </p:nvCxnSpPr>
        <p:spPr>
          <a:xfrm flipV="1">
            <a:off x="7930545" y="4604465"/>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8198C2C7-EACA-45C4-87D1-7DDA4B281FC4}"/>
              </a:ext>
            </a:extLst>
          </p:cNvPr>
          <p:cNvCxnSpPr/>
          <p:nvPr/>
        </p:nvCxnSpPr>
        <p:spPr>
          <a:xfrm flipV="1">
            <a:off x="8625787" y="4604465"/>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2847361D-490F-4484-87EB-3B4A5971B2A7}"/>
              </a:ext>
            </a:extLst>
          </p:cNvPr>
          <p:cNvCxnSpPr/>
          <p:nvPr/>
        </p:nvCxnSpPr>
        <p:spPr>
          <a:xfrm flipV="1">
            <a:off x="9318116" y="4604465"/>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E529262D-C4AA-4328-AB3A-A97A4B268787}"/>
              </a:ext>
            </a:extLst>
          </p:cNvPr>
          <p:cNvCxnSpPr/>
          <p:nvPr/>
        </p:nvCxnSpPr>
        <p:spPr>
          <a:xfrm flipV="1">
            <a:off x="10020590" y="4604465"/>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89" name="矩形 88">
            <a:extLst>
              <a:ext uri="{FF2B5EF4-FFF2-40B4-BE49-F238E27FC236}">
                <a16:creationId xmlns:a16="http://schemas.microsoft.com/office/drawing/2014/main" id="{7C7E86F4-410B-42C2-A689-93B0CD1EC725}"/>
              </a:ext>
            </a:extLst>
          </p:cNvPr>
          <p:cNvSpPr/>
          <p:nvPr/>
        </p:nvSpPr>
        <p:spPr>
          <a:xfrm>
            <a:off x="1625523" y="4205048"/>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a:t>
            </a:r>
            <a:endParaRPr lang="zh-CN" altLang="en-US" sz="1600" dirty="0">
              <a:solidFill>
                <a:schemeClr val="tx1"/>
              </a:solidFill>
            </a:endParaRPr>
          </a:p>
        </p:txBody>
      </p:sp>
      <p:sp>
        <p:nvSpPr>
          <p:cNvPr id="90" name="矩形 89">
            <a:extLst>
              <a:ext uri="{FF2B5EF4-FFF2-40B4-BE49-F238E27FC236}">
                <a16:creationId xmlns:a16="http://schemas.microsoft.com/office/drawing/2014/main" id="{3D708CF6-1FA1-43F1-B338-5CEE70E4986B}"/>
              </a:ext>
            </a:extLst>
          </p:cNvPr>
          <p:cNvSpPr/>
          <p:nvPr/>
        </p:nvSpPr>
        <p:spPr>
          <a:xfrm>
            <a:off x="2337647" y="4205048"/>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a:t>
            </a:r>
            <a:endParaRPr lang="zh-CN" altLang="en-US" sz="1600" dirty="0">
              <a:solidFill>
                <a:schemeClr val="tx1"/>
              </a:solidFill>
            </a:endParaRPr>
          </a:p>
        </p:txBody>
      </p:sp>
      <p:sp>
        <p:nvSpPr>
          <p:cNvPr id="91" name="矩形 90">
            <a:extLst>
              <a:ext uri="{FF2B5EF4-FFF2-40B4-BE49-F238E27FC236}">
                <a16:creationId xmlns:a16="http://schemas.microsoft.com/office/drawing/2014/main" id="{C55BBE18-6037-4315-8A0D-CEE281E05C9D}"/>
              </a:ext>
            </a:extLst>
          </p:cNvPr>
          <p:cNvSpPr/>
          <p:nvPr/>
        </p:nvSpPr>
        <p:spPr>
          <a:xfrm>
            <a:off x="2993298" y="4205047"/>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3</a:t>
            </a:r>
            <a:endParaRPr lang="zh-CN" altLang="en-US" sz="1600" dirty="0">
              <a:solidFill>
                <a:schemeClr val="tx1"/>
              </a:solidFill>
            </a:endParaRPr>
          </a:p>
        </p:txBody>
      </p:sp>
      <p:sp>
        <p:nvSpPr>
          <p:cNvPr id="92" name="矩形 91">
            <a:extLst>
              <a:ext uri="{FF2B5EF4-FFF2-40B4-BE49-F238E27FC236}">
                <a16:creationId xmlns:a16="http://schemas.microsoft.com/office/drawing/2014/main" id="{E27CA395-DBFD-48EB-9F20-A69F822446A4}"/>
              </a:ext>
            </a:extLst>
          </p:cNvPr>
          <p:cNvSpPr/>
          <p:nvPr/>
        </p:nvSpPr>
        <p:spPr>
          <a:xfrm>
            <a:off x="3682713" y="4205047"/>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a:t>
            </a:r>
            <a:endParaRPr lang="zh-CN" altLang="en-US" sz="1600" dirty="0">
              <a:solidFill>
                <a:schemeClr val="tx1"/>
              </a:solidFill>
            </a:endParaRPr>
          </a:p>
        </p:txBody>
      </p:sp>
      <p:sp>
        <p:nvSpPr>
          <p:cNvPr id="93" name="矩形 92">
            <a:extLst>
              <a:ext uri="{FF2B5EF4-FFF2-40B4-BE49-F238E27FC236}">
                <a16:creationId xmlns:a16="http://schemas.microsoft.com/office/drawing/2014/main" id="{9E250E05-C1B3-411D-9011-F9FFBADEB965}"/>
              </a:ext>
            </a:extLst>
          </p:cNvPr>
          <p:cNvSpPr/>
          <p:nvPr/>
        </p:nvSpPr>
        <p:spPr>
          <a:xfrm>
            <a:off x="4384045" y="4205047"/>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5</a:t>
            </a:r>
            <a:endParaRPr lang="zh-CN" altLang="en-US" sz="1600" dirty="0">
              <a:solidFill>
                <a:schemeClr val="tx1"/>
              </a:solidFill>
            </a:endParaRPr>
          </a:p>
        </p:txBody>
      </p:sp>
      <p:sp>
        <p:nvSpPr>
          <p:cNvPr id="94" name="矩形 93">
            <a:extLst>
              <a:ext uri="{FF2B5EF4-FFF2-40B4-BE49-F238E27FC236}">
                <a16:creationId xmlns:a16="http://schemas.microsoft.com/office/drawing/2014/main" id="{7ABCAA1E-3995-4CE4-89F4-0EFDFBF2C0FE}"/>
              </a:ext>
            </a:extLst>
          </p:cNvPr>
          <p:cNvSpPr/>
          <p:nvPr/>
        </p:nvSpPr>
        <p:spPr>
          <a:xfrm>
            <a:off x="5069630" y="4205047"/>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a:t>
            </a:r>
            <a:endParaRPr lang="zh-CN" altLang="en-US" sz="1600" dirty="0">
              <a:solidFill>
                <a:schemeClr val="tx1"/>
              </a:solidFill>
            </a:endParaRPr>
          </a:p>
        </p:txBody>
      </p:sp>
      <p:sp>
        <p:nvSpPr>
          <p:cNvPr id="95" name="矩形 94">
            <a:extLst>
              <a:ext uri="{FF2B5EF4-FFF2-40B4-BE49-F238E27FC236}">
                <a16:creationId xmlns:a16="http://schemas.microsoft.com/office/drawing/2014/main" id="{0A3D0F95-F882-4E94-81F5-75E9E9A03393}"/>
              </a:ext>
            </a:extLst>
          </p:cNvPr>
          <p:cNvSpPr/>
          <p:nvPr/>
        </p:nvSpPr>
        <p:spPr>
          <a:xfrm>
            <a:off x="5745078" y="4205047"/>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7</a:t>
            </a:r>
            <a:endParaRPr lang="zh-CN" altLang="en-US" sz="1600" dirty="0">
              <a:solidFill>
                <a:schemeClr val="tx1"/>
              </a:solidFill>
            </a:endParaRPr>
          </a:p>
        </p:txBody>
      </p:sp>
      <p:sp>
        <p:nvSpPr>
          <p:cNvPr id="96" name="矩形 95">
            <a:extLst>
              <a:ext uri="{FF2B5EF4-FFF2-40B4-BE49-F238E27FC236}">
                <a16:creationId xmlns:a16="http://schemas.microsoft.com/office/drawing/2014/main" id="{412F1A1B-519E-4C08-8209-E88E1559B38B}"/>
              </a:ext>
            </a:extLst>
          </p:cNvPr>
          <p:cNvSpPr/>
          <p:nvPr/>
        </p:nvSpPr>
        <p:spPr>
          <a:xfrm>
            <a:off x="6461357" y="4205047"/>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a:t>
            </a:r>
            <a:endParaRPr lang="zh-CN" altLang="en-US" sz="1600" dirty="0">
              <a:solidFill>
                <a:schemeClr val="tx1"/>
              </a:solidFill>
            </a:endParaRPr>
          </a:p>
        </p:txBody>
      </p:sp>
      <p:sp>
        <p:nvSpPr>
          <p:cNvPr id="97" name="矩形 96">
            <a:extLst>
              <a:ext uri="{FF2B5EF4-FFF2-40B4-BE49-F238E27FC236}">
                <a16:creationId xmlns:a16="http://schemas.microsoft.com/office/drawing/2014/main" id="{3AA36936-1695-4942-BFA2-B5383384CF1B}"/>
              </a:ext>
            </a:extLst>
          </p:cNvPr>
          <p:cNvSpPr/>
          <p:nvPr/>
        </p:nvSpPr>
        <p:spPr>
          <a:xfrm>
            <a:off x="7177162" y="420857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9</a:t>
            </a:r>
            <a:endParaRPr lang="zh-CN" altLang="en-US" sz="1600" dirty="0">
              <a:solidFill>
                <a:schemeClr val="tx1"/>
              </a:solidFill>
            </a:endParaRPr>
          </a:p>
        </p:txBody>
      </p:sp>
      <p:sp>
        <p:nvSpPr>
          <p:cNvPr id="98" name="矩形 97">
            <a:extLst>
              <a:ext uri="{FF2B5EF4-FFF2-40B4-BE49-F238E27FC236}">
                <a16:creationId xmlns:a16="http://schemas.microsoft.com/office/drawing/2014/main" id="{D5B763BD-9B8D-46EB-9E7B-D295ED75D5C1}"/>
              </a:ext>
            </a:extLst>
          </p:cNvPr>
          <p:cNvSpPr/>
          <p:nvPr/>
        </p:nvSpPr>
        <p:spPr>
          <a:xfrm>
            <a:off x="7874673" y="419939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10</a:t>
            </a:r>
            <a:endParaRPr lang="zh-CN" altLang="en-US" sz="1600" dirty="0">
              <a:solidFill>
                <a:schemeClr val="tx1"/>
              </a:solidFill>
            </a:endParaRPr>
          </a:p>
        </p:txBody>
      </p:sp>
      <p:sp>
        <p:nvSpPr>
          <p:cNvPr id="99" name="矩形 98">
            <a:extLst>
              <a:ext uri="{FF2B5EF4-FFF2-40B4-BE49-F238E27FC236}">
                <a16:creationId xmlns:a16="http://schemas.microsoft.com/office/drawing/2014/main" id="{10432269-F4EB-4A71-B57D-0CC973EE7A21}"/>
              </a:ext>
            </a:extLst>
          </p:cNvPr>
          <p:cNvSpPr/>
          <p:nvPr/>
        </p:nvSpPr>
        <p:spPr>
          <a:xfrm>
            <a:off x="8567002" y="420292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11</a:t>
            </a:r>
            <a:endParaRPr lang="zh-CN" altLang="en-US" sz="1600" dirty="0">
              <a:solidFill>
                <a:schemeClr val="tx1"/>
              </a:solidFill>
            </a:endParaRPr>
          </a:p>
        </p:txBody>
      </p:sp>
      <p:sp>
        <p:nvSpPr>
          <p:cNvPr id="100" name="矩形 99">
            <a:extLst>
              <a:ext uri="{FF2B5EF4-FFF2-40B4-BE49-F238E27FC236}">
                <a16:creationId xmlns:a16="http://schemas.microsoft.com/office/drawing/2014/main" id="{EB362B6F-DFF7-4809-A06A-D6CD4791FCB3}"/>
              </a:ext>
            </a:extLst>
          </p:cNvPr>
          <p:cNvSpPr/>
          <p:nvPr/>
        </p:nvSpPr>
        <p:spPr>
          <a:xfrm>
            <a:off x="9256473" y="419939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12</a:t>
            </a:r>
            <a:endParaRPr lang="zh-CN" altLang="en-US" sz="1600" dirty="0">
              <a:solidFill>
                <a:schemeClr val="tx1"/>
              </a:solidFill>
            </a:endParaRPr>
          </a:p>
        </p:txBody>
      </p:sp>
    </p:spTree>
    <p:extLst>
      <p:ext uri="{BB962C8B-B14F-4D97-AF65-F5344CB8AC3E}">
        <p14:creationId xmlns:p14="http://schemas.microsoft.com/office/powerpoint/2010/main" val="248113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流水线方式</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zh-CN" dirty="0"/>
              <a:t>流水线的</a:t>
            </a:r>
            <a:r>
              <a:rPr lang="zh-CN" altLang="en-US" dirty="0"/>
              <a:t>加速</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12</a:t>
            </a:fld>
            <a:endParaRPr lang="zh-CN" altLang="en-US"/>
          </a:p>
        </p:txBody>
      </p:sp>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C04A6DD0-0D5F-EF41-AAE9-711F1271746E}"/>
                  </a:ext>
                </a:extLst>
              </p:cNvPr>
              <p:cNvSpPr/>
              <p:nvPr/>
            </p:nvSpPr>
            <p:spPr>
              <a:xfrm>
                <a:off x="158673" y="1471004"/>
                <a:ext cx="11208982" cy="5708999"/>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对于任何一个玩具模型的制造步骤都没有减少，制造一个模型的</a:t>
                </a:r>
                <a:r>
                  <a:rPr lang="zh-CN" altLang="en-US" sz="2000" dirty="0">
                    <a:solidFill>
                      <a:srgbClr val="FF0000"/>
                    </a:solidFill>
                    <a:latin typeface="Times New Roman" panose="02020603050405020304" pitchFamily="18" charset="0"/>
                    <a:cs typeface="Times New Roman" panose="02020603050405020304" pitchFamily="18" charset="0"/>
                  </a:rPr>
                  <a:t>总时长也没有缩短</a:t>
                </a:r>
                <a:r>
                  <a:rPr lang="zh-CN" altLang="en-US" sz="2000" dirty="0">
                    <a:solidFill>
                      <a:schemeClr val="tx2"/>
                    </a:solidFill>
                    <a:latin typeface="Times New Roman" panose="02020603050405020304" pitchFamily="18" charset="0"/>
                    <a:cs typeface="Times New Roman" panose="02020603050405020304" pitchFamily="18" charset="0"/>
                  </a:rPr>
                  <a:t>，但是制造多个模型的总体时间缩短了，原因在于通过多个子过程之间的并行，单位时间内完成的任务变多了。</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流水线</a:t>
                </a:r>
                <a:r>
                  <a:rPr lang="zh-CN" altLang="en-US" sz="2000" dirty="0">
                    <a:solidFill>
                      <a:srgbClr val="FF0000"/>
                    </a:solidFill>
                    <a:latin typeface="Times New Roman" panose="02020603050405020304" pitchFamily="18" charset="0"/>
                    <a:cs typeface="Times New Roman" panose="02020603050405020304" pitchFamily="18" charset="0"/>
                  </a:rPr>
                  <a:t>提高了模型制造过程的吞吐率</a:t>
                </a:r>
                <a:r>
                  <a:rPr lang="zh-CN" altLang="en-US" sz="2000" dirty="0">
                    <a:solidFill>
                      <a:schemeClr val="tx2"/>
                    </a:solidFill>
                    <a:latin typeface="Times New Roman" panose="02020603050405020304" pitchFamily="18" charset="0"/>
                    <a:cs typeface="Times New Roman" panose="02020603050405020304" pitchFamily="18" charset="0"/>
                  </a:rPr>
                  <a:t>，如果有足够多的模型制造任务，那么虽然制造单个模型的时长没有缩减，但它减少了完成任务的总体时间。</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衡量流水线的加速效果时，经常提到</a:t>
                </a:r>
                <a:r>
                  <a:rPr lang="zh-CN" altLang="en-US" sz="2000" dirty="0">
                    <a:solidFill>
                      <a:srgbClr val="FF0000"/>
                    </a:solidFill>
                    <a:latin typeface="Times New Roman" panose="02020603050405020304" pitchFamily="18" charset="0"/>
                    <a:cs typeface="Times New Roman" panose="02020603050405020304" pitchFamily="18" charset="0"/>
                  </a:rPr>
                  <a:t>加速比</a:t>
                </a:r>
                <a:r>
                  <a:rPr lang="zh-CN" altLang="en-US" sz="2000" dirty="0">
                    <a:solidFill>
                      <a:schemeClr val="tx2"/>
                    </a:solidFill>
                    <a:latin typeface="Times New Roman" panose="02020603050405020304" pitchFamily="18" charset="0"/>
                    <a:cs typeface="Times New Roman" panose="02020603050405020304" pitchFamily="18" charset="0"/>
                  </a:rPr>
                  <a:t>的概念。加速比的定义如下：</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530225" lvl="1" defTabSz="914400">
                  <a:lnSpc>
                    <a:spcPct val="94000"/>
                  </a:lnSpc>
                  <a:spcBef>
                    <a:spcPts val="500"/>
                  </a:spcBef>
                  <a:spcAft>
                    <a:spcPts val="200"/>
                  </a:spcAft>
                </a:pPr>
                <a:r>
                  <a:rPr lang="en-US" altLang="zh-CN" sz="2000" dirty="0">
                    <a:solidFill>
                      <a:schemeClr val="tx2"/>
                    </a:solidFill>
                    <a:latin typeface="Times New Roman" panose="02020603050405020304" pitchFamily="18" charset="0"/>
                    <a:cs typeface="Times New Roman" panose="02020603050405020304" pitchFamily="18" charset="0"/>
                  </a:rPr>
                  <a:t>                                                   </a:t>
                </a:r>
                <a14:m>
                  <m:oMath xmlns:m="http://schemas.openxmlformats.org/officeDocument/2006/math">
                    <m:r>
                      <a:rPr lang="zh-CN" altLang="en-US" sz="2000" i="1" dirty="0" smtClean="0">
                        <a:solidFill>
                          <a:schemeClr val="tx2"/>
                        </a:solidFill>
                        <a:latin typeface="Cambria Math" panose="02040503050406030204" pitchFamily="18" charset="0"/>
                        <a:cs typeface="Times New Roman" panose="02020603050405020304" pitchFamily="18" charset="0"/>
                      </a:rPr>
                      <m:t>加速比</m:t>
                    </m:r>
                    <m:r>
                      <a:rPr lang="en-US" altLang="zh-CN" sz="2000" i="1" dirty="0">
                        <a:solidFill>
                          <a:schemeClr val="tx2"/>
                        </a:solidFill>
                        <a:latin typeface="Cambria Math" panose="02040503050406030204" pitchFamily="18" charset="0"/>
                        <a:cs typeface="Times New Roman" panose="02020603050405020304" pitchFamily="18" charset="0"/>
                      </a:rPr>
                      <m:t>=</m:t>
                    </m:r>
                    <m:f>
                      <m:fPr>
                        <m:ctrlPr>
                          <a:rPr lang="en-US" altLang="zh-CN" sz="2000" i="1" dirty="0" smtClean="0">
                            <a:solidFill>
                              <a:schemeClr val="tx2"/>
                            </a:solidFill>
                            <a:latin typeface="Cambria Math" panose="02040503050406030204" pitchFamily="18" charset="0"/>
                            <a:cs typeface="Times New Roman" panose="02020603050405020304" pitchFamily="18" charset="0"/>
                          </a:rPr>
                        </m:ctrlPr>
                      </m:fPr>
                      <m:num>
                        <m:r>
                          <a:rPr lang="zh-CN" altLang="en-US" sz="2000" i="1" dirty="0">
                            <a:solidFill>
                              <a:schemeClr val="tx2"/>
                            </a:solidFill>
                            <a:latin typeface="Cambria Math" panose="02040503050406030204" pitchFamily="18" charset="0"/>
                            <a:cs typeface="Times New Roman" panose="02020603050405020304" pitchFamily="18" charset="0"/>
                          </a:rPr>
                          <m:t>不使用流水线的执行时间</m:t>
                        </m:r>
                      </m:num>
                      <m:den>
                        <m:r>
                          <a:rPr lang="zh-CN" altLang="en-US" sz="2000" i="1" dirty="0">
                            <a:solidFill>
                              <a:schemeClr val="tx2"/>
                            </a:solidFill>
                            <a:latin typeface="Cambria Math" panose="02040503050406030204" pitchFamily="18" charset="0"/>
                            <a:cs typeface="Times New Roman" panose="02020603050405020304" pitchFamily="18" charset="0"/>
                          </a:rPr>
                          <m:t>使用流水线的执行时间</m:t>
                        </m:r>
                      </m:den>
                    </m:f>
                  </m:oMath>
                </a14:m>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在生产玩具模型的例子中</a:t>
                </a:r>
                <a:r>
                  <a:rPr lang="zh-CN" altLang="en-US" sz="2000" dirty="0">
                    <a:solidFill>
                      <a:srgbClr val="191B0E"/>
                    </a:solidFill>
                    <a:latin typeface="+mn-ea"/>
                    <a:cs typeface="Times New Roman" panose="02020603050405020304" pitchFamily="18" charset="0"/>
                  </a:rPr>
                  <a:t>，我们可以假设模型制造的每个阶段占用的时长相等，同时我们有足够多的任务需要去完成。这种情况下，因为同一时刻在执行</a:t>
                </a:r>
                <a:r>
                  <a:rPr lang="en-US" altLang="zh-CN" sz="2000" dirty="0">
                    <a:solidFill>
                      <a:srgbClr val="191B0E"/>
                    </a:solidFill>
                    <a:latin typeface="+mn-ea"/>
                    <a:cs typeface="Times New Roman" panose="02020603050405020304" pitchFamily="18" charset="0"/>
                  </a:rPr>
                  <a:t>4</a:t>
                </a:r>
                <a:r>
                  <a:rPr lang="zh-CN" altLang="en-US" sz="2000" dirty="0">
                    <a:solidFill>
                      <a:srgbClr val="191B0E"/>
                    </a:solidFill>
                    <a:latin typeface="+mn-ea"/>
                    <a:cs typeface="Times New Roman" panose="02020603050405020304" pitchFamily="18" charset="0"/>
                  </a:rPr>
                  <a:t>个任务，所以总体加速比会无限接近于</a:t>
                </a:r>
                <a:r>
                  <a:rPr lang="en-US" altLang="zh-CN" sz="2000" dirty="0">
                    <a:solidFill>
                      <a:srgbClr val="191B0E"/>
                    </a:solidFill>
                    <a:latin typeface="+mn-ea"/>
                    <a:cs typeface="Times New Roman" panose="02020603050405020304" pitchFamily="18" charset="0"/>
                  </a:rPr>
                  <a:t>4</a:t>
                </a:r>
                <a:r>
                  <a:rPr lang="zh-CN" altLang="en-US" sz="2000" dirty="0">
                    <a:solidFill>
                      <a:srgbClr val="191B0E"/>
                    </a:solidFill>
                    <a:latin typeface="+mn-ea"/>
                    <a:cs typeface="Times New Roman" panose="02020603050405020304" pitchFamily="18" charset="0"/>
                  </a:rPr>
                  <a:t>。也就是说，加速倍数与同一时刻能够并行执行的任务数有直接的关系。当只有</a:t>
                </a:r>
                <a:r>
                  <a:rPr lang="en-US" altLang="zh-CN" sz="2000" dirty="0">
                    <a:solidFill>
                      <a:srgbClr val="191B0E"/>
                    </a:solidFill>
                    <a:latin typeface="+mn-ea"/>
                    <a:cs typeface="Times New Roman" panose="02020603050405020304" pitchFamily="18" charset="0"/>
                  </a:rPr>
                  <a:t>3</a:t>
                </a:r>
                <a:r>
                  <a:rPr lang="zh-CN" altLang="en-US" sz="2000" dirty="0">
                    <a:solidFill>
                      <a:srgbClr val="191B0E"/>
                    </a:solidFill>
                    <a:latin typeface="+mn-ea"/>
                    <a:cs typeface="Times New Roman" panose="02020603050405020304" pitchFamily="18" charset="0"/>
                  </a:rPr>
                  <a:t>个任务的时候，加速比只有</a:t>
                </a:r>
                <a:r>
                  <a:rPr lang="en-US" altLang="zh-CN" sz="2000" dirty="0">
                    <a:solidFill>
                      <a:srgbClr val="191B0E"/>
                    </a:solidFill>
                    <a:latin typeface="+mn-ea"/>
                    <a:cs typeface="Times New Roman" panose="02020603050405020304" pitchFamily="18" charset="0"/>
                  </a:rPr>
                  <a:t>2</a:t>
                </a:r>
                <a:r>
                  <a:rPr lang="zh-CN" altLang="en-US" sz="2000" dirty="0">
                    <a:solidFill>
                      <a:srgbClr val="191B0E"/>
                    </a:solidFill>
                    <a:latin typeface="+mn-ea"/>
                    <a:cs typeface="Times New Roman" panose="02020603050405020304" pitchFamily="18" charset="0"/>
                  </a:rPr>
                  <a:t>，这是因为流水线没有完全填满。因此想要充分实现流水线的性能，必须要有足够多的任务，避免出现流水线未填满的情况。</a:t>
                </a:r>
                <a:endParaRPr lang="en-US" altLang="zh-CN" dirty="0">
                  <a:solidFill>
                    <a:srgbClr val="191B0E"/>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mc:Choice>
        <mc:Fallback xmlns="">
          <p:sp>
            <p:nvSpPr>
              <p:cNvPr id="24" name="矩形 23">
                <a:extLst>
                  <a:ext uri="{FF2B5EF4-FFF2-40B4-BE49-F238E27FC236}">
                    <a16:creationId xmlns:a16="http://schemas.microsoft.com/office/drawing/2014/main" id="{C04A6DD0-0D5F-EF41-AAE9-711F1271746E}"/>
                  </a:ext>
                </a:extLst>
              </p:cNvPr>
              <p:cNvSpPr>
                <a:spLocks noRot="1" noChangeAspect="1" noMove="1" noResize="1" noEditPoints="1" noAdjustHandles="1" noChangeArrowheads="1" noChangeShapeType="1" noTextEdit="1"/>
              </p:cNvSpPr>
              <p:nvPr/>
            </p:nvSpPr>
            <p:spPr>
              <a:xfrm>
                <a:off x="158673" y="1471004"/>
                <a:ext cx="11208982" cy="5708999"/>
              </a:xfrm>
              <a:prstGeom prst="rect">
                <a:avLst/>
              </a:prstGeom>
              <a:blipFill>
                <a:blip r:embed="rId3"/>
                <a:stretch>
                  <a:fillRect t="-854" r="-16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087987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指令执行介绍</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p:txBody>
          <a:bodyPr/>
          <a:lstStyle/>
          <a:p>
            <a:r>
              <a:rPr lang="zh-CN" altLang="en-US" dirty="0"/>
              <a:t>指令执行过程</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13</a:t>
            </a:fld>
            <a:endParaRPr lang="zh-CN" altLang="en-US"/>
          </a:p>
        </p:txBody>
      </p:sp>
      <p:sp>
        <p:nvSpPr>
          <p:cNvPr id="8" name="文本框 7">
            <a:extLst>
              <a:ext uri="{FF2B5EF4-FFF2-40B4-BE49-F238E27FC236}">
                <a16:creationId xmlns:a16="http://schemas.microsoft.com/office/drawing/2014/main" id="{BD3FF7D2-F686-4061-B6E9-7896A2B13E1D}"/>
              </a:ext>
            </a:extLst>
          </p:cNvPr>
          <p:cNvSpPr txBox="1"/>
          <p:nvPr/>
        </p:nvSpPr>
        <p:spPr>
          <a:xfrm>
            <a:off x="607325" y="1658203"/>
            <a:ext cx="11150221" cy="3970318"/>
          </a:xfrm>
          <a:prstGeom prst="rect">
            <a:avLst/>
          </a:prstGeom>
          <a:noFill/>
        </p:spPr>
        <p:txBody>
          <a:bodyPr wrap="square" rtlCol="0">
            <a:spAutoFit/>
          </a:bodyPr>
          <a:lstStyle/>
          <a:p>
            <a:r>
              <a:rPr lang="zh-CN" altLang="en-US" dirty="0"/>
              <a:t>      执行程序时，首先将可执行目标文件加载到内存中，然后计算机根据文件中的指令取到</a:t>
            </a:r>
            <a:r>
              <a:rPr lang="en-US" altLang="zh-CN" dirty="0"/>
              <a:t>CPU</a:t>
            </a:r>
            <a:r>
              <a:rPr lang="zh-CN" altLang="en-US" dirty="0"/>
              <a:t>中自动完成。通常情况下，计算机每执行一条指令可认为是分为以下五个阶段进行，循环往复：</a:t>
            </a:r>
            <a:endParaRPr lang="en-US" altLang="zh-CN" dirty="0"/>
          </a:p>
          <a:p>
            <a:endParaRPr lang="en-US" altLang="zh-CN" dirty="0"/>
          </a:p>
          <a:p>
            <a:pPr marL="720000" indent="-342900">
              <a:buFont typeface="+mj-lt"/>
              <a:buAutoNum type="arabicPeriod"/>
            </a:pPr>
            <a:r>
              <a:rPr lang="zh-CN" altLang="en-US" dirty="0">
                <a:solidFill>
                  <a:srgbClr val="FF0000"/>
                </a:solidFill>
              </a:rPr>
              <a:t>取指令阶段</a:t>
            </a:r>
            <a:r>
              <a:rPr lang="zh-CN" altLang="en-US" dirty="0"/>
              <a:t>：取指令阶段是将一条指令从主存中取到指令寄存器的过程。程序计数器</a:t>
            </a:r>
            <a:r>
              <a:rPr lang="en-US" altLang="zh-CN" dirty="0"/>
              <a:t>PC</a:t>
            </a:r>
            <a:r>
              <a:rPr lang="zh-CN" altLang="en-US" dirty="0"/>
              <a:t>中的数值，用来指示取出指令在主存中的位置。当一条指令被取出后， </a:t>
            </a:r>
            <a:r>
              <a:rPr lang="en-US" altLang="zh-CN" dirty="0"/>
              <a:t>(PC) + 1= PC</a:t>
            </a:r>
            <a:r>
              <a:rPr lang="zh-CN" altLang="en-US" dirty="0"/>
              <a:t>形成下条指令地址。</a:t>
            </a:r>
            <a:endParaRPr lang="en-US" altLang="zh-CN" dirty="0"/>
          </a:p>
          <a:p>
            <a:pPr marL="720000" indent="-342900">
              <a:buFont typeface="+mj-lt"/>
              <a:buAutoNum type="arabicPeriod"/>
            </a:pPr>
            <a:endParaRPr lang="en-US" altLang="zh-CN" dirty="0"/>
          </a:p>
          <a:p>
            <a:pPr marL="720000" indent="-342900">
              <a:buFont typeface="+mj-lt"/>
              <a:buAutoNum type="arabicPeriod"/>
            </a:pPr>
            <a:r>
              <a:rPr lang="zh-CN" altLang="en-US" dirty="0">
                <a:solidFill>
                  <a:srgbClr val="FF0000"/>
                </a:solidFill>
              </a:rPr>
              <a:t>指令译码阶段</a:t>
            </a:r>
            <a:r>
              <a:rPr lang="zh-CN" altLang="en-US" dirty="0"/>
              <a:t>：指令译码阶段，指令译码器按照预定的指令格式，对取回的指令进行拆分和解释，识别区分出不同的指令类别以及各种获取操作数的方法。</a:t>
            </a:r>
            <a:endParaRPr lang="en-US" altLang="zh-CN" dirty="0"/>
          </a:p>
          <a:p>
            <a:pPr marL="720000" indent="-342900">
              <a:buFont typeface="+mj-lt"/>
              <a:buAutoNum type="arabicPeriod"/>
            </a:pPr>
            <a:endParaRPr lang="en-US" altLang="zh-CN" dirty="0"/>
          </a:p>
          <a:p>
            <a:pPr marL="720000" indent="-342900">
              <a:buFont typeface="+mj-lt"/>
              <a:buAutoNum type="arabicPeriod"/>
            </a:pPr>
            <a:r>
              <a:rPr lang="zh-CN" altLang="en-US" dirty="0">
                <a:solidFill>
                  <a:srgbClr val="FF0000"/>
                </a:solidFill>
              </a:rPr>
              <a:t>指令执行阶段</a:t>
            </a:r>
            <a:r>
              <a:rPr lang="zh-CN" altLang="en-US" dirty="0"/>
              <a:t>：完成指令所规定的各种操作，具体实现指令的功能。</a:t>
            </a:r>
            <a:endParaRPr lang="en-US" altLang="zh-CN" dirty="0"/>
          </a:p>
          <a:p>
            <a:pPr marL="720000" indent="-342900">
              <a:buFont typeface="+mj-lt"/>
              <a:buAutoNum type="arabicPeriod"/>
            </a:pPr>
            <a:endParaRPr lang="en-US" altLang="zh-CN" dirty="0"/>
          </a:p>
          <a:p>
            <a:pPr marL="720000" indent="-342900">
              <a:buFont typeface="+mj-lt"/>
              <a:buAutoNum type="arabicPeriod"/>
            </a:pPr>
            <a:r>
              <a:rPr lang="zh-CN" altLang="en-US" dirty="0">
                <a:solidFill>
                  <a:srgbClr val="FF0000"/>
                </a:solidFill>
              </a:rPr>
              <a:t>访存阶段</a:t>
            </a:r>
            <a:r>
              <a:rPr lang="zh-CN" altLang="en-US" dirty="0"/>
              <a:t>：根据指令地址码，得到操作数在主存中的地址，并从主存中读取该操作数用于运算。</a:t>
            </a:r>
            <a:endParaRPr lang="en-US" altLang="zh-CN" dirty="0"/>
          </a:p>
          <a:p>
            <a:pPr marL="720000" indent="-342900">
              <a:buFont typeface="+mj-lt"/>
              <a:buAutoNum type="arabicPeriod"/>
            </a:pPr>
            <a:endParaRPr lang="en-US" altLang="zh-CN" dirty="0"/>
          </a:p>
          <a:p>
            <a:pPr marL="720000" indent="-342900">
              <a:buFont typeface="+mj-lt"/>
              <a:buAutoNum type="arabicPeriod"/>
            </a:pPr>
            <a:r>
              <a:rPr lang="zh-CN" altLang="en-US" dirty="0">
                <a:solidFill>
                  <a:srgbClr val="FF0000"/>
                </a:solidFill>
              </a:rPr>
              <a:t>结果写回阶段</a:t>
            </a:r>
            <a:r>
              <a:rPr lang="zh-CN" altLang="en-US" dirty="0"/>
              <a:t>：把执行指令阶段的运行结果数据写回到某种存储部件。</a:t>
            </a:r>
          </a:p>
        </p:txBody>
      </p:sp>
      <p:sp>
        <p:nvSpPr>
          <p:cNvPr id="9" name="流程图: 过程 8">
            <a:extLst>
              <a:ext uri="{FF2B5EF4-FFF2-40B4-BE49-F238E27FC236}">
                <a16:creationId xmlns:a16="http://schemas.microsoft.com/office/drawing/2014/main" id="{DB969569-A72F-4754-AD37-18069D04A997}"/>
              </a:ext>
            </a:extLst>
          </p:cNvPr>
          <p:cNvSpPr/>
          <p:nvPr/>
        </p:nvSpPr>
        <p:spPr>
          <a:xfrm>
            <a:off x="1530824" y="5859650"/>
            <a:ext cx="1173708" cy="60495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0" name="流程图: 过程 9">
            <a:extLst>
              <a:ext uri="{FF2B5EF4-FFF2-40B4-BE49-F238E27FC236}">
                <a16:creationId xmlns:a16="http://schemas.microsoft.com/office/drawing/2014/main" id="{94152F86-802C-4757-B862-A4AB5DB3EFE6}"/>
              </a:ext>
            </a:extLst>
          </p:cNvPr>
          <p:cNvSpPr/>
          <p:nvPr/>
        </p:nvSpPr>
        <p:spPr>
          <a:xfrm>
            <a:off x="3388921" y="5856818"/>
            <a:ext cx="1173708" cy="60495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1" name="流程图: 过程 10">
            <a:extLst>
              <a:ext uri="{FF2B5EF4-FFF2-40B4-BE49-F238E27FC236}">
                <a16:creationId xmlns:a16="http://schemas.microsoft.com/office/drawing/2014/main" id="{C8698587-DA84-4AFC-9947-E6E6E56A21DE}"/>
              </a:ext>
            </a:extLst>
          </p:cNvPr>
          <p:cNvSpPr/>
          <p:nvPr/>
        </p:nvSpPr>
        <p:spPr>
          <a:xfrm>
            <a:off x="5247018" y="5856818"/>
            <a:ext cx="1173708" cy="60495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执行指令</a:t>
            </a:r>
          </a:p>
        </p:txBody>
      </p:sp>
      <p:sp>
        <p:nvSpPr>
          <p:cNvPr id="12" name="流程图: 过程 11">
            <a:extLst>
              <a:ext uri="{FF2B5EF4-FFF2-40B4-BE49-F238E27FC236}">
                <a16:creationId xmlns:a16="http://schemas.microsoft.com/office/drawing/2014/main" id="{7B5D2A4D-89D0-4F71-AD71-ED358C736D3D}"/>
              </a:ext>
            </a:extLst>
          </p:cNvPr>
          <p:cNvSpPr/>
          <p:nvPr/>
        </p:nvSpPr>
        <p:spPr>
          <a:xfrm>
            <a:off x="7105115" y="5854904"/>
            <a:ext cx="1173708" cy="60495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访存取数</a:t>
            </a:r>
          </a:p>
        </p:txBody>
      </p:sp>
      <p:sp>
        <p:nvSpPr>
          <p:cNvPr id="13" name="流程图: 过程 12">
            <a:extLst>
              <a:ext uri="{FF2B5EF4-FFF2-40B4-BE49-F238E27FC236}">
                <a16:creationId xmlns:a16="http://schemas.microsoft.com/office/drawing/2014/main" id="{7AFFB60A-E0A9-4682-BDBC-0842B5929413}"/>
              </a:ext>
            </a:extLst>
          </p:cNvPr>
          <p:cNvSpPr/>
          <p:nvPr/>
        </p:nvSpPr>
        <p:spPr>
          <a:xfrm>
            <a:off x="8963212" y="5854904"/>
            <a:ext cx="1173708" cy="60495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结果写回</a:t>
            </a:r>
          </a:p>
        </p:txBody>
      </p:sp>
      <p:cxnSp>
        <p:nvCxnSpPr>
          <p:cNvPr id="18" name="直接箭头连接符 17">
            <a:extLst>
              <a:ext uri="{FF2B5EF4-FFF2-40B4-BE49-F238E27FC236}">
                <a16:creationId xmlns:a16="http://schemas.microsoft.com/office/drawing/2014/main" id="{6AC80152-C4C7-462B-8199-1DC2306DB396}"/>
              </a:ext>
            </a:extLst>
          </p:cNvPr>
          <p:cNvCxnSpPr>
            <a:stCxn id="9" idx="3"/>
            <a:endCxn id="10" idx="1"/>
          </p:cNvCxnSpPr>
          <p:nvPr/>
        </p:nvCxnSpPr>
        <p:spPr>
          <a:xfrm flipV="1">
            <a:off x="2704532" y="6159296"/>
            <a:ext cx="684389" cy="28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886B487A-CBB8-4ED2-B096-F3E7DDC4A99A}"/>
              </a:ext>
            </a:extLst>
          </p:cNvPr>
          <p:cNvCxnSpPr>
            <a:stCxn id="10" idx="3"/>
            <a:endCxn id="11" idx="1"/>
          </p:cNvCxnSpPr>
          <p:nvPr/>
        </p:nvCxnSpPr>
        <p:spPr>
          <a:xfrm>
            <a:off x="4562629" y="6159296"/>
            <a:ext cx="68438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a:extLst>
              <a:ext uri="{FF2B5EF4-FFF2-40B4-BE49-F238E27FC236}">
                <a16:creationId xmlns:a16="http://schemas.microsoft.com/office/drawing/2014/main" id="{F0301CAC-0978-4AC8-ABF0-6FE2BB3EFA95}"/>
              </a:ext>
            </a:extLst>
          </p:cNvPr>
          <p:cNvCxnSpPr>
            <a:stCxn id="11" idx="3"/>
            <a:endCxn id="12" idx="1"/>
          </p:cNvCxnSpPr>
          <p:nvPr/>
        </p:nvCxnSpPr>
        <p:spPr>
          <a:xfrm flipV="1">
            <a:off x="6420726" y="6157382"/>
            <a:ext cx="684389" cy="191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49039567-B704-49E9-B9A0-E5E2B1EA1282}"/>
              </a:ext>
            </a:extLst>
          </p:cNvPr>
          <p:cNvCxnSpPr>
            <a:stCxn id="12" idx="3"/>
            <a:endCxn id="13" idx="1"/>
          </p:cNvCxnSpPr>
          <p:nvPr/>
        </p:nvCxnSpPr>
        <p:spPr>
          <a:xfrm>
            <a:off x="8278823" y="6157382"/>
            <a:ext cx="68438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133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inVertic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1000"/>
                                        <p:tgtEl>
                                          <p:spTgt spid="8">
                                            <p:txEl>
                                              <p:pRg st="0" end="0"/>
                                            </p:txEl>
                                          </p:spTgt>
                                        </p:tgtEl>
                                      </p:cBhvr>
                                    </p:animEffect>
                                    <p:anim calcmode="lin" valueType="num">
                                      <p:cBhvr>
                                        <p:cTn id="13"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1000"/>
                                        <p:tgtEl>
                                          <p:spTgt spid="8">
                                            <p:txEl>
                                              <p:pRg st="2" end="2"/>
                                            </p:txEl>
                                          </p:spTgt>
                                        </p:tgtEl>
                                      </p:cBhvr>
                                    </p:animEffect>
                                    <p:anim calcmode="lin" valueType="num">
                                      <p:cBhvr>
                                        <p:cTn id="19"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2" presetClass="entr" presetSubtype="0" fill="hold" nodeType="afterEffect">
                                  <p:stCondLst>
                                    <p:cond delay="0"/>
                                  </p:stCondLst>
                                  <p:childTnLst>
                                    <p:set>
                                      <p:cBhvr>
                                        <p:cTn id="23" dur="1" fill="hold">
                                          <p:stCondLst>
                                            <p:cond delay="0"/>
                                          </p:stCondLst>
                                        </p:cTn>
                                        <p:tgtEl>
                                          <p:spTgt spid="8">
                                            <p:txEl>
                                              <p:pRg st="4" end="4"/>
                                            </p:txEl>
                                          </p:spTgt>
                                        </p:tgtEl>
                                        <p:attrNameLst>
                                          <p:attrName>style.visibility</p:attrName>
                                        </p:attrNameLst>
                                      </p:cBhvr>
                                      <p:to>
                                        <p:strVal val="visible"/>
                                      </p:to>
                                    </p:set>
                                    <p:animEffect transition="in" filter="fade">
                                      <p:cBhvr>
                                        <p:cTn id="24" dur="1000"/>
                                        <p:tgtEl>
                                          <p:spTgt spid="8">
                                            <p:txEl>
                                              <p:pRg st="4" end="4"/>
                                            </p:txEl>
                                          </p:spTgt>
                                        </p:tgtEl>
                                      </p:cBhvr>
                                    </p:animEffect>
                                    <p:anim calcmode="lin" valueType="num">
                                      <p:cBhvr>
                                        <p:cTn id="25"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42" presetClass="entr" presetSubtype="0" fill="hold" nodeType="afterEffect">
                                  <p:stCondLst>
                                    <p:cond delay="0"/>
                                  </p:stCondLst>
                                  <p:childTnLst>
                                    <p:set>
                                      <p:cBhvr>
                                        <p:cTn id="29" dur="1" fill="hold">
                                          <p:stCondLst>
                                            <p:cond delay="0"/>
                                          </p:stCondLst>
                                        </p:cTn>
                                        <p:tgtEl>
                                          <p:spTgt spid="8">
                                            <p:txEl>
                                              <p:pRg st="6" end="6"/>
                                            </p:txEl>
                                          </p:spTgt>
                                        </p:tgtEl>
                                        <p:attrNameLst>
                                          <p:attrName>style.visibility</p:attrName>
                                        </p:attrNameLst>
                                      </p:cBhvr>
                                      <p:to>
                                        <p:strVal val="visible"/>
                                      </p:to>
                                    </p:set>
                                    <p:animEffect transition="in" filter="fade">
                                      <p:cBhvr>
                                        <p:cTn id="30" dur="1000"/>
                                        <p:tgtEl>
                                          <p:spTgt spid="8">
                                            <p:txEl>
                                              <p:pRg st="6" end="6"/>
                                            </p:txEl>
                                          </p:spTgt>
                                        </p:tgtEl>
                                      </p:cBhvr>
                                    </p:animEffect>
                                    <p:anim calcmode="lin" valueType="num">
                                      <p:cBhvr>
                                        <p:cTn id="31" dur="1000" fill="hold"/>
                                        <p:tgtEl>
                                          <p:spTgt spid="8">
                                            <p:txEl>
                                              <p:pRg st="6" end="6"/>
                                            </p:txEl>
                                          </p:spTgt>
                                        </p:tgtEl>
                                        <p:attrNameLst>
                                          <p:attrName>ppt_x</p:attrName>
                                        </p:attrNameLst>
                                      </p:cBhvr>
                                      <p:tavLst>
                                        <p:tav tm="0">
                                          <p:val>
                                            <p:strVal val="#ppt_x"/>
                                          </p:val>
                                        </p:tav>
                                        <p:tav tm="100000">
                                          <p:val>
                                            <p:strVal val="#ppt_x"/>
                                          </p:val>
                                        </p:tav>
                                      </p:tavLst>
                                    </p:anim>
                                    <p:anim calcmode="lin" valueType="num">
                                      <p:cBhvr>
                                        <p:cTn id="32" dur="1000" fill="hold"/>
                                        <p:tgtEl>
                                          <p:spTgt spid="8">
                                            <p:txEl>
                                              <p:pRg st="6" end="6"/>
                                            </p:txEl>
                                          </p:spTgt>
                                        </p:tgtEl>
                                        <p:attrNameLst>
                                          <p:attrName>ppt_y</p:attrName>
                                        </p:attrNameLst>
                                      </p:cBhvr>
                                      <p:tavLst>
                                        <p:tav tm="0">
                                          <p:val>
                                            <p:strVal val="#ppt_y+.1"/>
                                          </p:val>
                                        </p:tav>
                                        <p:tav tm="100000">
                                          <p:val>
                                            <p:strVal val="#ppt_y"/>
                                          </p:val>
                                        </p:tav>
                                      </p:tavLst>
                                    </p:anim>
                                  </p:childTnLst>
                                </p:cTn>
                              </p:par>
                            </p:childTnLst>
                          </p:cTn>
                        </p:par>
                        <p:par>
                          <p:cTn id="33" fill="hold">
                            <p:stCondLst>
                              <p:cond delay="4000"/>
                            </p:stCondLst>
                            <p:childTnLst>
                              <p:par>
                                <p:cTn id="34" presetID="42" presetClass="entr" presetSubtype="0" fill="hold" nodeType="afterEffect">
                                  <p:stCondLst>
                                    <p:cond delay="0"/>
                                  </p:stCondLst>
                                  <p:childTnLst>
                                    <p:set>
                                      <p:cBhvr>
                                        <p:cTn id="35" dur="1" fill="hold">
                                          <p:stCondLst>
                                            <p:cond delay="0"/>
                                          </p:stCondLst>
                                        </p:cTn>
                                        <p:tgtEl>
                                          <p:spTgt spid="8">
                                            <p:txEl>
                                              <p:pRg st="8" end="8"/>
                                            </p:txEl>
                                          </p:spTgt>
                                        </p:tgtEl>
                                        <p:attrNameLst>
                                          <p:attrName>style.visibility</p:attrName>
                                        </p:attrNameLst>
                                      </p:cBhvr>
                                      <p:to>
                                        <p:strVal val="visible"/>
                                      </p:to>
                                    </p:set>
                                    <p:animEffect transition="in" filter="fade">
                                      <p:cBhvr>
                                        <p:cTn id="36" dur="1000"/>
                                        <p:tgtEl>
                                          <p:spTgt spid="8">
                                            <p:txEl>
                                              <p:pRg st="8" end="8"/>
                                            </p:txEl>
                                          </p:spTgt>
                                        </p:tgtEl>
                                      </p:cBhvr>
                                    </p:animEffect>
                                    <p:anim calcmode="lin" valueType="num">
                                      <p:cBhvr>
                                        <p:cTn id="37" dur="1000" fill="hold"/>
                                        <p:tgtEl>
                                          <p:spTgt spid="8">
                                            <p:txEl>
                                              <p:pRg st="8" end="8"/>
                                            </p:txEl>
                                          </p:spTgt>
                                        </p:tgtEl>
                                        <p:attrNameLst>
                                          <p:attrName>ppt_x</p:attrName>
                                        </p:attrNameLst>
                                      </p:cBhvr>
                                      <p:tavLst>
                                        <p:tav tm="0">
                                          <p:val>
                                            <p:strVal val="#ppt_x"/>
                                          </p:val>
                                        </p:tav>
                                        <p:tav tm="100000">
                                          <p:val>
                                            <p:strVal val="#ppt_x"/>
                                          </p:val>
                                        </p:tav>
                                      </p:tavLst>
                                    </p:anim>
                                    <p:anim calcmode="lin" valueType="num">
                                      <p:cBhvr>
                                        <p:cTn id="38" dur="1000" fill="hold"/>
                                        <p:tgtEl>
                                          <p:spTgt spid="8">
                                            <p:txEl>
                                              <p:pRg st="8" end="8"/>
                                            </p:txEl>
                                          </p:spTgt>
                                        </p:tgtEl>
                                        <p:attrNameLst>
                                          <p:attrName>ppt_y</p:attrName>
                                        </p:attrNameLst>
                                      </p:cBhvr>
                                      <p:tavLst>
                                        <p:tav tm="0">
                                          <p:val>
                                            <p:strVal val="#ppt_y+.1"/>
                                          </p:val>
                                        </p:tav>
                                        <p:tav tm="100000">
                                          <p:val>
                                            <p:strVal val="#ppt_y"/>
                                          </p:val>
                                        </p:tav>
                                      </p:tavLst>
                                    </p:anim>
                                  </p:childTnLst>
                                </p:cTn>
                              </p:par>
                            </p:childTnLst>
                          </p:cTn>
                        </p:par>
                        <p:par>
                          <p:cTn id="39" fill="hold">
                            <p:stCondLst>
                              <p:cond delay="5000"/>
                            </p:stCondLst>
                            <p:childTnLst>
                              <p:par>
                                <p:cTn id="40" presetID="42" presetClass="entr" presetSubtype="0" fill="hold" nodeType="afterEffect">
                                  <p:stCondLst>
                                    <p:cond delay="0"/>
                                  </p:stCondLst>
                                  <p:childTnLst>
                                    <p:set>
                                      <p:cBhvr>
                                        <p:cTn id="41" dur="1" fill="hold">
                                          <p:stCondLst>
                                            <p:cond delay="0"/>
                                          </p:stCondLst>
                                        </p:cTn>
                                        <p:tgtEl>
                                          <p:spTgt spid="8">
                                            <p:txEl>
                                              <p:pRg st="10" end="10"/>
                                            </p:txEl>
                                          </p:spTgt>
                                        </p:tgtEl>
                                        <p:attrNameLst>
                                          <p:attrName>style.visibility</p:attrName>
                                        </p:attrNameLst>
                                      </p:cBhvr>
                                      <p:to>
                                        <p:strVal val="visible"/>
                                      </p:to>
                                    </p:set>
                                    <p:animEffect transition="in" filter="fade">
                                      <p:cBhvr>
                                        <p:cTn id="42" dur="1000"/>
                                        <p:tgtEl>
                                          <p:spTgt spid="8">
                                            <p:txEl>
                                              <p:pRg st="10" end="10"/>
                                            </p:txEl>
                                          </p:spTgt>
                                        </p:tgtEl>
                                      </p:cBhvr>
                                    </p:animEffect>
                                    <p:anim calcmode="lin" valueType="num">
                                      <p:cBhvr>
                                        <p:cTn id="43" dur="1000" fill="hold"/>
                                        <p:tgtEl>
                                          <p:spTgt spid="8">
                                            <p:txEl>
                                              <p:pRg st="10" end="10"/>
                                            </p:txEl>
                                          </p:spTgt>
                                        </p:tgtEl>
                                        <p:attrNameLst>
                                          <p:attrName>ppt_x</p:attrName>
                                        </p:attrNameLst>
                                      </p:cBhvr>
                                      <p:tavLst>
                                        <p:tav tm="0">
                                          <p:val>
                                            <p:strVal val="#ppt_x"/>
                                          </p:val>
                                        </p:tav>
                                        <p:tav tm="100000">
                                          <p:val>
                                            <p:strVal val="#ppt_x"/>
                                          </p:val>
                                        </p:tav>
                                      </p:tavLst>
                                    </p:anim>
                                    <p:anim calcmode="lin" valueType="num">
                                      <p:cBhvr>
                                        <p:cTn id="44" dur="1000" fill="hold"/>
                                        <p:tgtEl>
                                          <p:spTgt spid="8">
                                            <p:txEl>
                                              <p:pRg st="10" end="10"/>
                                            </p:txEl>
                                          </p:spTgt>
                                        </p:tgtEl>
                                        <p:attrNameLst>
                                          <p:attrName>ppt_y</p:attrName>
                                        </p:attrNameLst>
                                      </p:cBhvr>
                                      <p:tavLst>
                                        <p:tav tm="0">
                                          <p:val>
                                            <p:strVal val="#ppt_y+.1"/>
                                          </p:val>
                                        </p:tav>
                                        <p:tav tm="100000">
                                          <p:val>
                                            <p:strVal val="#ppt_y"/>
                                          </p:val>
                                        </p:tav>
                                      </p:tavLst>
                                    </p:anim>
                                  </p:childTnLst>
                                </p:cTn>
                              </p:par>
                            </p:childTnLst>
                          </p:cTn>
                        </p:par>
                        <p:par>
                          <p:cTn id="45" fill="hold">
                            <p:stCondLst>
                              <p:cond delay="6000"/>
                            </p:stCondLst>
                            <p:childTnLst>
                              <p:par>
                                <p:cTn id="46" presetID="22" presetClass="entr" presetSubtype="8" fill="hold" grpId="0" nodeType="after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wipe(left)">
                                      <p:cBhvr>
                                        <p:cTn id="48" dur="500"/>
                                        <p:tgtEl>
                                          <p:spTgt spid="9"/>
                                        </p:tgtEl>
                                      </p:cBhvr>
                                    </p:animEffect>
                                  </p:childTnLst>
                                </p:cTn>
                              </p:par>
                            </p:childTnLst>
                          </p:cTn>
                        </p:par>
                        <p:par>
                          <p:cTn id="49" fill="hold">
                            <p:stCondLst>
                              <p:cond delay="6500"/>
                            </p:stCondLst>
                            <p:childTnLst>
                              <p:par>
                                <p:cTn id="50" presetID="22" presetClass="entr" presetSubtype="8" fill="hold" nodeType="after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wipe(left)">
                                      <p:cBhvr>
                                        <p:cTn id="52" dur="500"/>
                                        <p:tgtEl>
                                          <p:spTgt spid="18"/>
                                        </p:tgtEl>
                                      </p:cBhvr>
                                    </p:animEffect>
                                  </p:childTnLst>
                                </p:cTn>
                              </p:par>
                            </p:childTnLst>
                          </p:cTn>
                        </p:par>
                        <p:par>
                          <p:cTn id="53" fill="hold">
                            <p:stCondLst>
                              <p:cond delay="7000"/>
                            </p:stCondLst>
                            <p:childTnLst>
                              <p:par>
                                <p:cTn id="54" presetID="22" presetClass="entr" presetSubtype="8" fill="hold" grpId="0" nodeType="afterEffect">
                                  <p:stCondLst>
                                    <p:cond delay="0"/>
                                  </p:stCondLst>
                                  <p:childTnLst>
                                    <p:set>
                                      <p:cBhvr>
                                        <p:cTn id="55" dur="1" fill="hold">
                                          <p:stCondLst>
                                            <p:cond delay="0"/>
                                          </p:stCondLst>
                                        </p:cTn>
                                        <p:tgtEl>
                                          <p:spTgt spid="10"/>
                                        </p:tgtEl>
                                        <p:attrNameLst>
                                          <p:attrName>style.visibility</p:attrName>
                                        </p:attrNameLst>
                                      </p:cBhvr>
                                      <p:to>
                                        <p:strVal val="visible"/>
                                      </p:to>
                                    </p:set>
                                    <p:animEffect transition="in" filter="wipe(left)">
                                      <p:cBhvr>
                                        <p:cTn id="56" dur="500"/>
                                        <p:tgtEl>
                                          <p:spTgt spid="10"/>
                                        </p:tgtEl>
                                      </p:cBhvr>
                                    </p:animEffect>
                                  </p:childTnLst>
                                </p:cTn>
                              </p:par>
                            </p:childTnLst>
                          </p:cTn>
                        </p:par>
                        <p:par>
                          <p:cTn id="57" fill="hold">
                            <p:stCondLst>
                              <p:cond delay="7500"/>
                            </p:stCondLst>
                            <p:childTnLst>
                              <p:par>
                                <p:cTn id="58" presetID="22" presetClass="entr" presetSubtype="8" fill="hold" nodeType="afterEffect">
                                  <p:stCondLst>
                                    <p:cond delay="0"/>
                                  </p:stCondLst>
                                  <p:childTnLst>
                                    <p:set>
                                      <p:cBhvr>
                                        <p:cTn id="59" dur="1" fill="hold">
                                          <p:stCondLst>
                                            <p:cond delay="0"/>
                                          </p:stCondLst>
                                        </p:cTn>
                                        <p:tgtEl>
                                          <p:spTgt spid="20"/>
                                        </p:tgtEl>
                                        <p:attrNameLst>
                                          <p:attrName>style.visibility</p:attrName>
                                        </p:attrNameLst>
                                      </p:cBhvr>
                                      <p:to>
                                        <p:strVal val="visible"/>
                                      </p:to>
                                    </p:set>
                                    <p:animEffect transition="in" filter="wipe(left)">
                                      <p:cBhvr>
                                        <p:cTn id="60" dur="500"/>
                                        <p:tgtEl>
                                          <p:spTgt spid="20"/>
                                        </p:tgtEl>
                                      </p:cBhvr>
                                    </p:animEffect>
                                  </p:childTnLst>
                                </p:cTn>
                              </p:par>
                            </p:childTnLst>
                          </p:cTn>
                        </p:par>
                        <p:par>
                          <p:cTn id="61" fill="hold">
                            <p:stCondLst>
                              <p:cond delay="8000"/>
                            </p:stCondLst>
                            <p:childTnLst>
                              <p:par>
                                <p:cTn id="62" presetID="22" presetClass="entr" presetSubtype="8" fill="hold" grpId="0" nodeType="after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wipe(left)">
                                      <p:cBhvr>
                                        <p:cTn id="64" dur="500"/>
                                        <p:tgtEl>
                                          <p:spTgt spid="11"/>
                                        </p:tgtEl>
                                      </p:cBhvr>
                                    </p:animEffect>
                                  </p:childTnLst>
                                </p:cTn>
                              </p:par>
                            </p:childTnLst>
                          </p:cTn>
                        </p:par>
                        <p:par>
                          <p:cTn id="65" fill="hold">
                            <p:stCondLst>
                              <p:cond delay="8500"/>
                            </p:stCondLst>
                            <p:childTnLst>
                              <p:par>
                                <p:cTn id="66" presetID="22" presetClass="entr" presetSubtype="8" fill="hold" nodeType="afterEffect">
                                  <p:stCondLst>
                                    <p:cond delay="0"/>
                                  </p:stCondLst>
                                  <p:childTnLst>
                                    <p:set>
                                      <p:cBhvr>
                                        <p:cTn id="67" dur="1" fill="hold">
                                          <p:stCondLst>
                                            <p:cond delay="0"/>
                                          </p:stCondLst>
                                        </p:cTn>
                                        <p:tgtEl>
                                          <p:spTgt spid="22"/>
                                        </p:tgtEl>
                                        <p:attrNameLst>
                                          <p:attrName>style.visibility</p:attrName>
                                        </p:attrNameLst>
                                      </p:cBhvr>
                                      <p:to>
                                        <p:strVal val="visible"/>
                                      </p:to>
                                    </p:set>
                                    <p:animEffect transition="in" filter="wipe(left)">
                                      <p:cBhvr>
                                        <p:cTn id="68" dur="500"/>
                                        <p:tgtEl>
                                          <p:spTgt spid="22"/>
                                        </p:tgtEl>
                                      </p:cBhvr>
                                    </p:animEffect>
                                  </p:childTnLst>
                                </p:cTn>
                              </p:par>
                            </p:childTnLst>
                          </p:cTn>
                        </p:par>
                        <p:par>
                          <p:cTn id="69" fill="hold">
                            <p:stCondLst>
                              <p:cond delay="9000"/>
                            </p:stCondLst>
                            <p:childTnLst>
                              <p:par>
                                <p:cTn id="70" presetID="22" presetClass="entr" presetSubtype="8" fill="hold" grpId="0" nodeType="afterEffect">
                                  <p:stCondLst>
                                    <p:cond delay="0"/>
                                  </p:stCondLst>
                                  <p:childTnLst>
                                    <p:set>
                                      <p:cBhvr>
                                        <p:cTn id="71" dur="1" fill="hold">
                                          <p:stCondLst>
                                            <p:cond delay="0"/>
                                          </p:stCondLst>
                                        </p:cTn>
                                        <p:tgtEl>
                                          <p:spTgt spid="12"/>
                                        </p:tgtEl>
                                        <p:attrNameLst>
                                          <p:attrName>style.visibility</p:attrName>
                                        </p:attrNameLst>
                                      </p:cBhvr>
                                      <p:to>
                                        <p:strVal val="visible"/>
                                      </p:to>
                                    </p:set>
                                    <p:animEffect transition="in" filter="wipe(left)">
                                      <p:cBhvr>
                                        <p:cTn id="72" dur="500"/>
                                        <p:tgtEl>
                                          <p:spTgt spid="12"/>
                                        </p:tgtEl>
                                      </p:cBhvr>
                                    </p:animEffect>
                                  </p:childTnLst>
                                </p:cTn>
                              </p:par>
                            </p:childTnLst>
                          </p:cTn>
                        </p:par>
                        <p:par>
                          <p:cTn id="73" fill="hold">
                            <p:stCondLst>
                              <p:cond delay="9500"/>
                            </p:stCondLst>
                            <p:childTnLst>
                              <p:par>
                                <p:cTn id="74" presetID="22" presetClass="entr" presetSubtype="8" fill="hold" nodeType="afterEffect">
                                  <p:stCondLst>
                                    <p:cond delay="0"/>
                                  </p:stCondLst>
                                  <p:childTnLst>
                                    <p:set>
                                      <p:cBhvr>
                                        <p:cTn id="75" dur="1" fill="hold">
                                          <p:stCondLst>
                                            <p:cond delay="0"/>
                                          </p:stCondLst>
                                        </p:cTn>
                                        <p:tgtEl>
                                          <p:spTgt spid="24"/>
                                        </p:tgtEl>
                                        <p:attrNameLst>
                                          <p:attrName>style.visibility</p:attrName>
                                        </p:attrNameLst>
                                      </p:cBhvr>
                                      <p:to>
                                        <p:strVal val="visible"/>
                                      </p:to>
                                    </p:set>
                                    <p:animEffect transition="in" filter="wipe(left)">
                                      <p:cBhvr>
                                        <p:cTn id="76" dur="500"/>
                                        <p:tgtEl>
                                          <p:spTgt spid="24"/>
                                        </p:tgtEl>
                                      </p:cBhvr>
                                    </p:animEffect>
                                  </p:childTnLst>
                                </p:cTn>
                              </p:par>
                            </p:childTnLst>
                          </p:cTn>
                        </p:par>
                        <p:par>
                          <p:cTn id="77" fill="hold">
                            <p:stCondLst>
                              <p:cond delay="10000"/>
                            </p:stCondLst>
                            <p:childTnLst>
                              <p:par>
                                <p:cTn id="78" presetID="22" presetClass="entr" presetSubtype="8" fill="hold" grpId="0" nodeType="afterEffect">
                                  <p:stCondLst>
                                    <p:cond delay="0"/>
                                  </p:stCondLst>
                                  <p:childTnLst>
                                    <p:set>
                                      <p:cBhvr>
                                        <p:cTn id="79" dur="1" fill="hold">
                                          <p:stCondLst>
                                            <p:cond delay="0"/>
                                          </p:stCondLst>
                                        </p:cTn>
                                        <p:tgtEl>
                                          <p:spTgt spid="13"/>
                                        </p:tgtEl>
                                        <p:attrNameLst>
                                          <p:attrName>style.visibility</p:attrName>
                                        </p:attrNameLst>
                                      </p:cBhvr>
                                      <p:to>
                                        <p:strVal val="visible"/>
                                      </p:to>
                                    </p:set>
                                    <p:animEffect transition="in" filter="wipe(left)">
                                      <p:cBhvr>
                                        <p:cTn id="8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指令流水线</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solidFill>
                  <a:schemeClr val="tx1"/>
                </a:solidFill>
              </a:rPr>
              <a:t>指令流水线</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14</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4866845"/>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指令流水线是一种</a:t>
            </a:r>
            <a:r>
              <a:rPr lang="zh-CN" altLang="en-US" sz="2000" dirty="0">
                <a:solidFill>
                  <a:srgbClr val="FF0000"/>
                </a:solidFill>
                <a:latin typeface="Times New Roman" panose="02020603050405020304" pitchFamily="18" charset="0"/>
                <a:cs typeface="Times New Roman" panose="02020603050405020304" pitchFamily="18" charset="0"/>
              </a:rPr>
              <a:t>实现多条指令重叠执行的技术</a:t>
            </a:r>
            <a:r>
              <a:rPr lang="zh-CN" altLang="en-US" sz="2000" dirty="0">
                <a:solidFill>
                  <a:schemeClr val="tx2"/>
                </a:solidFill>
                <a:latin typeface="Times New Roman" panose="02020603050405020304" pitchFamily="18" charset="0"/>
                <a:cs typeface="Times New Roman" panose="02020603050405020304" pitchFamily="18" charset="0"/>
              </a:rPr>
              <a:t>。一条指令的执行一般需要经过多步操作，每个操作与其他操作之间可以同时执行，而流水线方式能够充分利用这些操作之间的并行性。</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以</a:t>
            </a:r>
            <a:r>
              <a:rPr lang="en-US" altLang="zh-CN" sz="2000" dirty="0">
                <a:solidFill>
                  <a:schemeClr val="tx2"/>
                </a:solidFill>
                <a:latin typeface="Times New Roman" panose="02020603050405020304" pitchFamily="18" charset="0"/>
                <a:cs typeface="Times New Roman" panose="02020603050405020304" pitchFamily="18" charset="0"/>
              </a:rPr>
              <a:t>RISC</a:t>
            </a:r>
            <a:r>
              <a:rPr lang="zh-CN" altLang="en-US" sz="2000" dirty="0">
                <a:solidFill>
                  <a:schemeClr val="tx2"/>
                </a:solidFill>
                <a:latin typeface="Times New Roman" panose="02020603050405020304" pitchFamily="18" charset="0"/>
                <a:cs typeface="Times New Roman" panose="02020603050405020304" pitchFamily="18" charset="0"/>
              </a:rPr>
              <a:t>指令集中的</a:t>
            </a:r>
            <a:r>
              <a:rPr lang="en-US" altLang="zh-CN" sz="2000" dirty="0" err="1">
                <a:solidFill>
                  <a:schemeClr val="tx2"/>
                </a:solidFill>
                <a:latin typeface="Times New Roman" panose="02020603050405020304" pitchFamily="18" charset="0"/>
                <a:cs typeface="Times New Roman" panose="02020603050405020304" pitchFamily="18" charset="0"/>
              </a:rPr>
              <a:t>LoongArch</a:t>
            </a:r>
            <a:r>
              <a:rPr lang="zh-CN" altLang="en-US" sz="2000" dirty="0">
                <a:solidFill>
                  <a:schemeClr val="tx2"/>
                </a:solidFill>
                <a:latin typeface="Times New Roman" panose="02020603050405020304" pitchFamily="18" charset="0"/>
                <a:cs typeface="Times New Roman" panose="02020603050405020304" pitchFamily="18" charset="0"/>
              </a:rPr>
              <a:t>指令集为例。在</a:t>
            </a:r>
            <a:r>
              <a:rPr lang="en-US" altLang="zh-CN" sz="2000" dirty="0" err="1">
                <a:solidFill>
                  <a:schemeClr val="tx2"/>
                </a:solidFill>
                <a:latin typeface="Times New Roman" panose="02020603050405020304" pitchFamily="18" charset="0"/>
                <a:cs typeface="Times New Roman" panose="02020603050405020304" pitchFamily="18" charset="0"/>
              </a:rPr>
              <a:t>LoongArch</a:t>
            </a:r>
            <a:r>
              <a:rPr lang="zh-CN" altLang="en-US" sz="2000" dirty="0">
                <a:solidFill>
                  <a:schemeClr val="tx2"/>
                </a:solidFill>
                <a:latin typeface="Times New Roman" panose="02020603050405020304" pitchFamily="18" charset="0"/>
                <a:cs typeface="Times New Roman" panose="02020603050405020304" pitchFamily="18" charset="0"/>
              </a:rPr>
              <a:t>指令集中，一条指令的执行可以分为以下五步操作，分别是：</a:t>
            </a:r>
            <a:endParaRPr lang="en-US" altLang="zh-CN" sz="2000" dirty="0">
              <a:solidFill>
                <a:schemeClr val="tx2"/>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FF0000"/>
                </a:solidFill>
                <a:latin typeface="Times New Roman" panose="02020603050405020304" pitchFamily="18" charset="0"/>
                <a:cs typeface="Times New Roman" panose="02020603050405020304" pitchFamily="18" charset="0"/>
              </a:rPr>
              <a:t>取指</a:t>
            </a:r>
            <a:r>
              <a:rPr lang="zh-CN" altLang="en-US" dirty="0">
                <a:solidFill>
                  <a:srgbClr val="191B0E"/>
                </a:solidFill>
                <a:latin typeface="Times New Roman" panose="02020603050405020304" pitchFamily="18" charset="0"/>
                <a:cs typeface="Times New Roman" panose="02020603050405020304" pitchFamily="18" charset="0"/>
              </a:rPr>
              <a:t>，将指令从指令存储器中取出；</a:t>
            </a:r>
            <a:endParaRPr lang="en-US" altLang="zh-CN" dirty="0">
              <a:solidFill>
                <a:srgbClr val="191B0E"/>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FF0000"/>
                </a:solidFill>
                <a:latin typeface="Times New Roman" panose="02020603050405020304" pitchFamily="18" charset="0"/>
                <a:cs typeface="Times New Roman" panose="02020603050405020304" pitchFamily="18" charset="0"/>
              </a:rPr>
              <a:t>译码</a:t>
            </a:r>
            <a:r>
              <a:rPr lang="zh-CN" altLang="en-US" dirty="0">
                <a:solidFill>
                  <a:srgbClr val="191B0E"/>
                </a:solidFill>
                <a:latin typeface="Times New Roman" panose="02020603050405020304" pitchFamily="18" charset="0"/>
                <a:cs typeface="Times New Roman" panose="02020603050405020304" pitchFamily="18" charset="0"/>
              </a:rPr>
              <a:t>，同时读取寄存器。</a:t>
            </a:r>
            <a:r>
              <a:rPr lang="en-US" altLang="zh-CN" dirty="0" err="1">
                <a:solidFill>
                  <a:srgbClr val="191B0E"/>
                </a:solidFill>
                <a:latin typeface="Times New Roman" panose="02020603050405020304" pitchFamily="18" charset="0"/>
                <a:cs typeface="Times New Roman" panose="02020603050405020304" pitchFamily="18" charset="0"/>
              </a:rPr>
              <a:t>LoongArch</a:t>
            </a:r>
            <a:r>
              <a:rPr lang="zh-CN" altLang="en-US" dirty="0">
                <a:solidFill>
                  <a:srgbClr val="191B0E"/>
                </a:solidFill>
                <a:latin typeface="Times New Roman" panose="02020603050405020304" pitchFamily="18" charset="0"/>
                <a:cs typeface="Times New Roman" panose="02020603050405020304" pitchFamily="18" charset="0"/>
              </a:rPr>
              <a:t>的指令格式允许同时进行这两步操作；</a:t>
            </a:r>
            <a:endParaRPr lang="en-US" altLang="zh-CN" dirty="0">
              <a:solidFill>
                <a:srgbClr val="191B0E"/>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FF0000"/>
                </a:solidFill>
                <a:latin typeface="Times New Roman" panose="02020603050405020304" pitchFamily="18" charset="0"/>
                <a:cs typeface="Times New Roman" panose="02020603050405020304" pitchFamily="18" charset="0"/>
              </a:rPr>
              <a:t>执行</a:t>
            </a:r>
            <a:r>
              <a:rPr lang="zh-CN" altLang="en-US" dirty="0">
                <a:solidFill>
                  <a:srgbClr val="191B0E"/>
                </a:solidFill>
                <a:latin typeface="Times New Roman" panose="02020603050405020304" pitchFamily="18" charset="0"/>
                <a:cs typeface="Times New Roman" panose="02020603050405020304" pitchFamily="18" charset="0"/>
              </a:rPr>
              <a:t>，执行操作或计算地址；</a:t>
            </a:r>
            <a:endParaRPr lang="en-US" altLang="zh-CN" dirty="0">
              <a:solidFill>
                <a:srgbClr val="191B0E"/>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FF0000"/>
                </a:solidFill>
                <a:latin typeface="Times New Roman" panose="02020603050405020304" pitchFamily="18" charset="0"/>
                <a:cs typeface="Times New Roman" panose="02020603050405020304" pitchFamily="18" charset="0"/>
              </a:rPr>
              <a:t>访存</a:t>
            </a:r>
            <a:r>
              <a:rPr lang="zh-CN" altLang="en-US" dirty="0">
                <a:solidFill>
                  <a:srgbClr val="191B0E"/>
                </a:solidFill>
                <a:latin typeface="Times New Roman" panose="02020603050405020304" pitchFamily="18" charset="0"/>
                <a:cs typeface="Times New Roman" panose="02020603050405020304" pitchFamily="18" charset="0"/>
              </a:rPr>
              <a:t>，从数据存储器中读取操作数；</a:t>
            </a:r>
            <a:endParaRPr lang="en-US" altLang="zh-CN" dirty="0">
              <a:solidFill>
                <a:srgbClr val="191B0E"/>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FF0000"/>
                </a:solidFill>
                <a:latin typeface="Times New Roman" panose="02020603050405020304" pitchFamily="18" charset="0"/>
                <a:cs typeface="Times New Roman" panose="02020603050405020304" pitchFamily="18" charset="0"/>
              </a:rPr>
              <a:t>写回</a:t>
            </a:r>
            <a:r>
              <a:rPr lang="zh-CN" altLang="en-US" dirty="0">
                <a:solidFill>
                  <a:srgbClr val="191B0E"/>
                </a:solidFill>
                <a:latin typeface="Times New Roman" panose="02020603050405020304" pitchFamily="18" charset="0"/>
                <a:cs typeface="Times New Roman" panose="02020603050405020304" pitchFamily="18" charset="0"/>
              </a:rPr>
              <a:t>，将结果写回寄存器。</a:t>
            </a:r>
            <a:endParaRPr lang="en-US" altLang="zh-CN" dirty="0">
              <a:solidFill>
                <a:srgbClr val="191B0E"/>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endParaRPr lang="en-US" altLang="zh-CN" dirty="0">
              <a:solidFill>
                <a:srgbClr val="191B0E"/>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63073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指令流水线</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solidFill>
                  <a:schemeClr val="tx1"/>
                </a:solidFill>
              </a:rPr>
              <a:t>五级流水线</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15</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1429109"/>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t>假设在</a:t>
            </a:r>
            <a:r>
              <a:rPr lang="en-US" altLang="zh-CN" sz="2000" dirty="0" err="1"/>
              <a:t>LoongArch</a:t>
            </a:r>
            <a:r>
              <a:rPr lang="zh-CN" altLang="zh-CN" sz="2000" dirty="0"/>
              <a:t>指令集中，指令执行的每步操作时长都相等</a:t>
            </a:r>
            <a:r>
              <a:rPr lang="zh-CN" altLang="en-US" sz="2000" dirty="0"/>
              <a:t>，那么可以得到如下的</a:t>
            </a:r>
            <a:r>
              <a:rPr lang="zh-CN" altLang="zh-CN" sz="2000" dirty="0"/>
              <a:t>流水线过程</a:t>
            </a:r>
            <a:r>
              <a:rPr lang="zh-CN" altLang="en-US" sz="2000" dirty="0"/>
              <a:t>图。</a:t>
            </a:r>
            <a:endParaRPr lang="en-US" altLang="zh-CN" sz="2000" dirty="0">
              <a:solidFill>
                <a:srgbClr val="191B0E"/>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cxnSp>
        <p:nvCxnSpPr>
          <p:cNvPr id="7" name="直接箭头连接符 6">
            <a:extLst>
              <a:ext uri="{FF2B5EF4-FFF2-40B4-BE49-F238E27FC236}">
                <a16:creationId xmlns:a16="http://schemas.microsoft.com/office/drawing/2014/main" id="{523D92C9-18CE-4892-8DFA-2C4FA8FA4493}"/>
              </a:ext>
            </a:extLst>
          </p:cNvPr>
          <p:cNvCxnSpPr>
            <a:cxnSpLocks/>
          </p:cNvCxnSpPr>
          <p:nvPr/>
        </p:nvCxnSpPr>
        <p:spPr>
          <a:xfrm>
            <a:off x="1631557" y="2398161"/>
            <a:ext cx="6572876" cy="0"/>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cxnSp>
        <p:nvCxnSpPr>
          <p:cNvPr id="8" name="直接箭头连接符 7">
            <a:extLst>
              <a:ext uri="{FF2B5EF4-FFF2-40B4-BE49-F238E27FC236}">
                <a16:creationId xmlns:a16="http://schemas.microsoft.com/office/drawing/2014/main" id="{6C96F426-F7D3-4B67-937E-182C99E5F1D0}"/>
              </a:ext>
            </a:extLst>
          </p:cNvPr>
          <p:cNvCxnSpPr>
            <a:cxnSpLocks/>
          </p:cNvCxnSpPr>
          <p:nvPr/>
        </p:nvCxnSpPr>
        <p:spPr>
          <a:xfrm>
            <a:off x="1341264" y="2707358"/>
            <a:ext cx="0" cy="1669248"/>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9" name="矩形 8">
            <a:extLst>
              <a:ext uri="{FF2B5EF4-FFF2-40B4-BE49-F238E27FC236}">
                <a16:creationId xmlns:a16="http://schemas.microsoft.com/office/drawing/2014/main" id="{477CCA9E-4040-45AD-AE78-B0A87D4C6391}"/>
              </a:ext>
            </a:extLst>
          </p:cNvPr>
          <p:cNvSpPr/>
          <p:nvPr/>
        </p:nvSpPr>
        <p:spPr>
          <a:xfrm>
            <a:off x="936316" y="218917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时间</a:t>
            </a:r>
          </a:p>
        </p:txBody>
      </p:sp>
      <p:sp>
        <p:nvSpPr>
          <p:cNvPr id="10" name="矩形 9">
            <a:extLst>
              <a:ext uri="{FF2B5EF4-FFF2-40B4-BE49-F238E27FC236}">
                <a16:creationId xmlns:a16="http://schemas.microsoft.com/office/drawing/2014/main" id="{554F923A-7FB7-4C64-BB7D-AC319F932047}"/>
              </a:ext>
            </a:extLst>
          </p:cNvPr>
          <p:cNvSpPr/>
          <p:nvPr/>
        </p:nvSpPr>
        <p:spPr>
          <a:xfrm>
            <a:off x="643667" y="3110908"/>
            <a:ext cx="705394"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任务顺序</a:t>
            </a:r>
          </a:p>
        </p:txBody>
      </p:sp>
      <p:sp>
        <p:nvSpPr>
          <p:cNvPr id="11" name="矩形 10">
            <a:extLst>
              <a:ext uri="{FF2B5EF4-FFF2-40B4-BE49-F238E27FC236}">
                <a16:creationId xmlns:a16="http://schemas.microsoft.com/office/drawing/2014/main" id="{D7632884-B08F-4E4E-B242-05CEA63E53CC}"/>
              </a:ext>
            </a:extLst>
          </p:cNvPr>
          <p:cNvSpPr/>
          <p:nvPr/>
        </p:nvSpPr>
        <p:spPr>
          <a:xfrm>
            <a:off x="1631557" y="262259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2" name="矩形 11">
            <a:extLst>
              <a:ext uri="{FF2B5EF4-FFF2-40B4-BE49-F238E27FC236}">
                <a16:creationId xmlns:a16="http://schemas.microsoft.com/office/drawing/2014/main" id="{4F047558-E761-4BB3-80F5-076FBD3603A5}"/>
              </a:ext>
            </a:extLst>
          </p:cNvPr>
          <p:cNvSpPr/>
          <p:nvPr/>
        </p:nvSpPr>
        <p:spPr>
          <a:xfrm>
            <a:off x="2323886" y="262259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3" name="矩形 12">
            <a:extLst>
              <a:ext uri="{FF2B5EF4-FFF2-40B4-BE49-F238E27FC236}">
                <a16:creationId xmlns:a16="http://schemas.microsoft.com/office/drawing/2014/main" id="{880DFCC9-A775-4996-8CA9-7C544E20D09E}"/>
              </a:ext>
            </a:extLst>
          </p:cNvPr>
          <p:cNvSpPr/>
          <p:nvPr/>
        </p:nvSpPr>
        <p:spPr>
          <a:xfrm>
            <a:off x="3016215" y="262259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4" name="矩形 13">
            <a:extLst>
              <a:ext uri="{FF2B5EF4-FFF2-40B4-BE49-F238E27FC236}">
                <a16:creationId xmlns:a16="http://schemas.microsoft.com/office/drawing/2014/main" id="{A7B4D44B-AC36-4736-AEB3-0232B086AE67}"/>
              </a:ext>
            </a:extLst>
          </p:cNvPr>
          <p:cNvSpPr/>
          <p:nvPr/>
        </p:nvSpPr>
        <p:spPr>
          <a:xfrm>
            <a:off x="3708544" y="262259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5" name="矩形 14">
            <a:extLst>
              <a:ext uri="{FF2B5EF4-FFF2-40B4-BE49-F238E27FC236}">
                <a16:creationId xmlns:a16="http://schemas.microsoft.com/office/drawing/2014/main" id="{AF96E016-F763-4E31-BE88-2D62DEB4C09A}"/>
              </a:ext>
            </a:extLst>
          </p:cNvPr>
          <p:cNvSpPr/>
          <p:nvPr/>
        </p:nvSpPr>
        <p:spPr>
          <a:xfrm>
            <a:off x="2326101" y="322436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6" name="矩形 15">
            <a:extLst>
              <a:ext uri="{FF2B5EF4-FFF2-40B4-BE49-F238E27FC236}">
                <a16:creationId xmlns:a16="http://schemas.microsoft.com/office/drawing/2014/main" id="{6E7A7EBC-4FE3-4CF4-ACA7-B468F5D3D968}"/>
              </a:ext>
            </a:extLst>
          </p:cNvPr>
          <p:cNvSpPr/>
          <p:nvPr/>
        </p:nvSpPr>
        <p:spPr>
          <a:xfrm>
            <a:off x="3018430" y="322436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7" name="矩形 16">
            <a:extLst>
              <a:ext uri="{FF2B5EF4-FFF2-40B4-BE49-F238E27FC236}">
                <a16:creationId xmlns:a16="http://schemas.microsoft.com/office/drawing/2014/main" id="{30B53504-2F6B-4362-8FC0-FF568E9B35E2}"/>
              </a:ext>
            </a:extLst>
          </p:cNvPr>
          <p:cNvSpPr/>
          <p:nvPr/>
        </p:nvSpPr>
        <p:spPr>
          <a:xfrm>
            <a:off x="3710759" y="322436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8" name="矩形 17">
            <a:extLst>
              <a:ext uri="{FF2B5EF4-FFF2-40B4-BE49-F238E27FC236}">
                <a16:creationId xmlns:a16="http://schemas.microsoft.com/office/drawing/2014/main" id="{CF0288EB-EDD8-42C5-A645-DBA381D07A43}"/>
              </a:ext>
            </a:extLst>
          </p:cNvPr>
          <p:cNvSpPr/>
          <p:nvPr/>
        </p:nvSpPr>
        <p:spPr>
          <a:xfrm>
            <a:off x="4403088" y="322436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9" name="矩形 18">
            <a:extLst>
              <a:ext uri="{FF2B5EF4-FFF2-40B4-BE49-F238E27FC236}">
                <a16:creationId xmlns:a16="http://schemas.microsoft.com/office/drawing/2014/main" id="{58BAFFD2-23D7-4DC9-BFB2-5AE6F0C97AFA}"/>
              </a:ext>
            </a:extLst>
          </p:cNvPr>
          <p:cNvSpPr/>
          <p:nvPr/>
        </p:nvSpPr>
        <p:spPr>
          <a:xfrm>
            <a:off x="3012326" y="382107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20" name="矩形 19">
            <a:extLst>
              <a:ext uri="{FF2B5EF4-FFF2-40B4-BE49-F238E27FC236}">
                <a16:creationId xmlns:a16="http://schemas.microsoft.com/office/drawing/2014/main" id="{3E243888-4CF1-419E-BF1D-531B4D659A9B}"/>
              </a:ext>
            </a:extLst>
          </p:cNvPr>
          <p:cNvSpPr/>
          <p:nvPr/>
        </p:nvSpPr>
        <p:spPr>
          <a:xfrm>
            <a:off x="3704655" y="382107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21" name="矩形 20">
            <a:extLst>
              <a:ext uri="{FF2B5EF4-FFF2-40B4-BE49-F238E27FC236}">
                <a16:creationId xmlns:a16="http://schemas.microsoft.com/office/drawing/2014/main" id="{3327A17A-BFFD-448A-A5EC-42B9E630D1CF}"/>
              </a:ext>
            </a:extLst>
          </p:cNvPr>
          <p:cNvSpPr/>
          <p:nvPr/>
        </p:nvSpPr>
        <p:spPr>
          <a:xfrm>
            <a:off x="4396984" y="382107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22" name="矩形 21">
            <a:extLst>
              <a:ext uri="{FF2B5EF4-FFF2-40B4-BE49-F238E27FC236}">
                <a16:creationId xmlns:a16="http://schemas.microsoft.com/office/drawing/2014/main" id="{5A79EB2B-3452-4DC5-8475-A887E5CD7279}"/>
              </a:ext>
            </a:extLst>
          </p:cNvPr>
          <p:cNvSpPr/>
          <p:nvPr/>
        </p:nvSpPr>
        <p:spPr>
          <a:xfrm>
            <a:off x="5089313" y="382107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cxnSp>
        <p:nvCxnSpPr>
          <p:cNvPr id="23" name="直接连接符 22">
            <a:extLst>
              <a:ext uri="{FF2B5EF4-FFF2-40B4-BE49-F238E27FC236}">
                <a16:creationId xmlns:a16="http://schemas.microsoft.com/office/drawing/2014/main" id="{E87AFFB5-2748-492D-997B-07F3D75F3B2A}"/>
              </a:ext>
            </a:extLst>
          </p:cNvPr>
          <p:cNvCxnSpPr/>
          <p:nvPr/>
        </p:nvCxnSpPr>
        <p:spPr>
          <a:xfrm>
            <a:off x="2323886" y="2398161"/>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E96CBB3F-95A0-4B48-AD77-E8E49169EFEB}"/>
              </a:ext>
            </a:extLst>
          </p:cNvPr>
          <p:cNvCxnSpPr/>
          <p:nvPr/>
        </p:nvCxnSpPr>
        <p:spPr>
          <a:xfrm flipV="1">
            <a:off x="2323886" y="2398161"/>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96E85BA4-4A4F-4F9C-AE00-EAF5546A3097}"/>
              </a:ext>
            </a:extLst>
          </p:cNvPr>
          <p:cNvCxnSpPr/>
          <p:nvPr/>
        </p:nvCxnSpPr>
        <p:spPr>
          <a:xfrm flipV="1">
            <a:off x="3016215" y="2398161"/>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94AF2550-E1FF-4E0F-B9EF-36962E79BD8D}"/>
              </a:ext>
            </a:extLst>
          </p:cNvPr>
          <p:cNvCxnSpPr/>
          <p:nvPr/>
        </p:nvCxnSpPr>
        <p:spPr>
          <a:xfrm flipV="1">
            <a:off x="3710650" y="2398161"/>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0ACE47E9-CD28-4801-AE40-35598F29067F}"/>
              </a:ext>
            </a:extLst>
          </p:cNvPr>
          <p:cNvCxnSpPr>
            <a:cxnSpLocks/>
          </p:cNvCxnSpPr>
          <p:nvPr/>
        </p:nvCxnSpPr>
        <p:spPr>
          <a:xfrm flipV="1">
            <a:off x="4400873" y="2398161"/>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B40AE018-DCE0-4902-9FB3-9D75D9D3CBFA}"/>
              </a:ext>
            </a:extLst>
          </p:cNvPr>
          <p:cNvCxnSpPr/>
          <p:nvPr/>
        </p:nvCxnSpPr>
        <p:spPr>
          <a:xfrm flipV="1">
            <a:off x="5099271" y="2398161"/>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EDBC71C5-37CD-4A64-9970-C82FFF79A4E3}"/>
              </a:ext>
            </a:extLst>
          </p:cNvPr>
          <p:cNvCxnSpPr/>
          <p:nvPr/>
        </p:nvCxnSpPr>
        <p:spPr>
          <a:xfrm flipV="1">
            <a:off x="5794257" y="2398161"/>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471752AC-848E-449E-8133-E622AFB5F78F}"/>
              </a:ext>
            </a:extLst>
          </p:cNvPr>
          <p:cNvCxnSpPr/>
          <p:nvPr/>
        </p:nvCxnSpPr>
        <p:spPr>
          <a:xfrm flipV="1">
            <a:off x="6486586" y="2398161"/>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79872F3B-8DF7-4CD9-A5AD-8C87130A3675}"/>
              </a:ext>
            </a:extLst>
          </p:cNvPr>
          <p:cNvCxnSpPr/>
          <p:nvPr/>
        </p:nvCxnSpPr>
        <p:spPr>
          <a:xfrm flipV="1">
            <a:off x="7207573" y="2398161"/>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72E6BB79-7307-483D-9DB7-7293A830689B}"/>
              </a:ext>
            </a:extLst>
          </p:cNvPr>
          <p:cNvCxnSpPr/>
          <p:nvPr/>
        </p:nvCxnSpPr>
        <p:spPr>
          <a:xfrm flipV="1">
            <a:off x="7896989" y="2398161"/>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37" name="矩形 36">
            <a:extLst>
              <a:ext uri="{FF2B5EF4-FFF2-40B4-BE49-F238E27FC236}">
                <a16:creationId xmlns:a16="http://schemas.microsoft.com/office/drawing/2014/main" id="{8AB9D418-C0D9-4B0B-81F2-02D7B1334A17}"/>
              </a:ext>
            </a:extLst>
          </p:cNvPr>
          <p:cNvSpPr/>
          <p:nvPr/>
        </p:nvSpPr>
        <p:spPr>
          <a:xfrm>
            <a:off x="1591967" y="199874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a:t>
            </a:r>
            <a:endParaRPr lang="zh-CN" altLang="en-US" sz="1600" dirty="0">
              <a:solidFill>
                <a:schemeClr val="tx1"/>
              </a:solidFill>
            </a:endParaRPr>
          </a:p>
        </p:txBody>
      </p:sp>
      <p:sp>
        <p:nvSpPr>
          <p:cNvPr id="38" name="矩形 37">
            <a:extLst>
              <a:ext uri="{FF2B5EF4-FFF2-40B4-BE49-F238E27FC236}">
                <a16:creationId xmlns:a16="http://schemas.microsoft.com/office/drawing/2014/main" id="{18014056-7731-4668-8D53-E706A1C67301}"/>
              </a:ext>
            </a:extLst>
          </p:cNvPr>
          <p:cNvSpPr/>
          <p:nvPr/>
        </p:nvSpPr>
        <p:spPr>
          <a:xfrm>
            <a:off x="2304091" y="199874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a:t>
            </a:r>
            <a:endParaRPr lang="zh-CN" altLang="en-US" sz="1600" dirty="0">
              <a:solidFill>
                <a:schemeClr val="tx1"/>
              </a:solidFill>
            </a:endParaRPr>
          </a:p>
        </p:txBody>
      </p:sp>
      <p:sp>
        <p:nvSpPr>
          <p:cNvPr id="39" name="矩形 38">
            <a:extLst>
              <a:ext uri="{FF2B5EF4-FFF2-40B4-BE49-F238E27FC236}">
                <a16:creationId xmlns:a16="http://schemas.microsoft.com/office/drawing/2014/main" id="{7D14254B-72DE-4C7F-AFFA-85CBCC754E5F}"/>
              </a:ext>
            </a:extLst>
          </p:cNvPr>
          <p:cNvSpPr/>
          <p:nvPr/>
        </p:nvSpPr>
        <p:spPr>
          <a:xfrm>
            <a:off x="2959742" y="199874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3</a:t>
            </a:r>
            <a:endParaRPr lang="zh-CN" altLang="en-US" sz="1600" dirty="0">
              <a:solidFill>
                <a:schemeClr val="tx1"/>
              </a:solidFill>
            </a:endParaRPr>
          </a:p>
        </p:txBody>
      </p:sp>
      <p:sp>
        <p:nvSpPr>
          <p:cNvPr id="40" name="矩形 39">
            <a:extLst>
              <a:ext uri="{FF2B5EF4-FFF2-40B4-BE49-F238E27FC236}">
                <a16:creationId xmlns:a16="http://schemas.microsoft.com/office/drawing/2014/main" id="{79A93767-5E4A-4F25-83CB-52C8098254DD}"/>
              </a:ext>
            </a:extLst>
          </p:cNvPr>
          <p:cNvSpPr/>
          <p:nvPr/>
        </p:nvSpPr>
        <p:spPr>
          <a:xfrm>
            <a:off x="3649157" y="199874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a:t>
            </a:r>
            <a:endParaRPr lang="zh-CN" altLang="en-US" sz="1600" dirty="0">
              <a:solidFill>
                <a:schemeClr val="tx1"/>
              </a:solidFill>
            </a:endParaRPr>
          </a:p>
        </p:txBody>
      </p:sp>
      <p:sp>
        <p:nvSpPr>
          <p:cNvPr id="41" name="矩形 40">
            <a:extLst>
              <a:ext uri="{FF2B5EF4-FFF2-40B4-BE49-F238E27FC236}">
                <a16:creationId xmlns:a16="http://schemas.microsoft.com/office/drawing/2014/main" id="{F908DC7D-828D-48AA-B6EF-2A1C4DE1CABC}"/>
              </a:ext>
            </a:extLst>
          </p:cNvPr>
          <p:cNvSpPr/>
          <p:nvPr/>
        </p:nvSpPr>
        <p:spPr>
          <a:xfrm>
            <a:off x="4350489" y="199874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5</a:t>
            </a:r>
            <a:endParaRPr lang="zh-CN" altLang="en-US" sz="1600" dirty="0">
              <a:solidFill>
                <a:schemeClr val="tx1"/>
              </a:solidFill>
            </a:endParaRPr>
          </a:p>
        </p:txBody>
      </p:sp>
      <p:sp>
        <p:nvSpPr>
          <p:cNvPr id="42" name="矩形 41">
            <a:extLst>
              <a:ext uri="{FF2B5EF4-FFF2-40B4-BE49-F238E27FC236}">
                <a16:creationId xmlns:a16="http://schemas.microsoft.com/office/drawing/2014/main" id="{56268B3A-7051-464E-9732-AF5BABF2D2A6}"/>
              </a:ext>
            </a:extLst>
          </p:cNvPr>
          <p:cNvSpPr/>
          <p:nvPr/>
        </p:nvSpPr>
        <p:spPr>
          <a:xfrm>
            <a:off x="5036074" y="199874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a:t>
            </a:r>
            <a:endParaRPr lang="zh-CN" altLang="en-US" sz="1600" dirty="0">
              <a:solidFill>
                <a:schemeClr val="tx1"/>
              </a:solidFill>
            </a:endParaRPr>
          </a:p>
        </p:txBody>
      </p:sp>
      <p:sp>
        <p:nvSpPr>
          <p:cNvPr id="43" name="矩形 42">
            <a:extLst>
              <a:ext uri="{FF2B5EF4-FFF2-40B4-BE49-F238E27FC236}">
                <a16:creationId xmlns:a16="http://schemas.microsoft.com/office/drawing/2014/main" id="{6F05C956-5336-4A04-8FDE-F128D6193C9E}"/>
              </a:ext>
            </a:extLst>
          </p:cNvPr>
          <p:cNvSpPr/>
          <p:nvPr/>
        </p:nvSpPr>
        <p:spPr>
          <a:xfrm>
            <a:off x="5711522" y="199874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7</a:t>
            </a:r>
            <a:endParaRPr lang="zh-CN" altLang="en-US" sz="1600" dirty="0">
              <a:solidFill>
                <a:schemeClr val="tx1"/>
              </a:solidFill>
            </a:endParaRPr>
          </a:p>
        </p:txBody>
      </p:sp>
      <p:sp>
        <p:nvSpPr>
          <p:cNvPr id="44" name="矩形 43">
            <a:extLst>
              <a:ext uri="{FF2B5EF4-FFF2-40B4-BE49-F238E27FC236}">
                <a16:creationId xmlns:a16="http://schemas.microsoft.com/office/drawing/2014/main" id="{02505FD4-709B-4632-9427-DC22F8C5C3D4}"/>
              </a:ext>
            </a:extLst>
          </p:cNvPr>
          <p:cNvSpPr/>
          <p:nvPr/>
        </p:nvSpPr>
        <p:spPr>
          <a:xfrm>
            <a:off x="6427801" y="199874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a:t>
            </a:r>
            <a:endParaRPr lang="zh-CN" altLang="en-US" sz="1600" dirty="0">
              <a:solidFill>
                <a:schemeClr val="tx1"/>
              </a:solidFill>
            </a:endParaRPr>
          </a:p>
        </p:txBody>
      </p:sp>
      <p:sp>
        <p:nvSpPr>
          <p:cNvPr id="45" name="矩形 44">
            <a:extLst>
              <a:ext uri="{FF2B5EF4-FFF2-40B4-BE49-F238E27FC236}">
                <a16:creationId xmlns:a16="http://schemas.microsoft.com/office/drawing/2014/main" id="{6CC31D51-AFE5-4C6C-8C57-64714100ED73}"/>
              </a:ext>
            </a:extLst>
          </p:cNvPr>
          <p:cNvSpPr/>
          <p:nvPr/>
        </p:nvSpPr>
        <p:spPr>
          <a:xfrm>
            <a:off x="7143606" y="2002266"/>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9</a:t>
            </a:r>
            <a:endParaRPr lang="zh-CN" altLang="en-US" sz="1600" dirty="0">
              <a:solidFill>
                <a:schemeClr val="tx1"/>
              </a:solidFill>
            </a:endParaRPr>
          </a:p>
        </p:txBody>
      </p:sp>
      <p:sp>
        <p:nvSpPr>
          <p:cNvPr id="49" name="矩形 48">
            <a:extLst>
              <a:ext uri="{FF2B5EF4-FFF2-40B4-BE49-F238E27FC236}">
                <a16:creationId xmlns:a16="http://schemas.microsoft.com/office/drawing/2014/main" id="{1DF83FD6-EBB6-4C74-BF41-1ED856AA3393}"/>
              </a:ext>
            </a:extLst>
          </p:cNvPr>
          <p:cNvSpPr/>
          <p:nvPr/>
        </p:nvSpPr>
        <p:spPr>
          <a:xfrm>
            <a:off x="4396984" y="262259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50" name="矩形 49">
            <a:extLst>
              <a:ext uri="{FF2B5EF4-FFF2-40B4-BE49-F238E27FC236}">
                <a16:creationId xmlns:a16="http://schemas.microsoft.com/office/drawing/2014/main" id="{CC67116B-33B3-4C49-93C8-543712183CF7}"/>
              </a:ext>
            </a:extLst>
          </p:cNvPr>
          <p:cNvSpPr/>
          <p:nvPr/>
        </p:nvSpPr>
        <p:spPr>
          <a:xfrm>
            <a:off x="5089312" y="322436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51" name="矩形 50">
            <a:extLst>
              <a:ext uri="{FF2B5EF4-FFF2-40B4-BE49-F238E27FC236}">
                <a16:creationId xmlns:a16="http://schemas.microsoft.com/office/drawing/2014/main" id="{D092F0EF-1358-4E88-994B-D5D497EA34C9}"/>
              </a:ext>
            </a:extLst>
          </p:cNvPr>
          <p:cNvSpPr/>
          <p:nvPr/>
        </p:nvSpPr>
        <p:spPr>
          <a:xfrm>
            <a:off x="5781641" y="3821076"/>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52" name="矩形 51">
            <a:extLst>
              <a:ext uri="{FF2B5EF4-FFF2-40B4-BE49-F238E27FC236}">
                <a16:creationId xmlns:a16="http://schemas.microsoft.com/office/drawing/2014/main" id="{FCDB0B86-1571-466C-8BBD-EBE81786AD70}"/>
              </a:ext>
            </a:extLst>
          </p:cNvPr>
          <p:cNvSpPr/>
          <p:nvPr/>
        </p:nvSpPr>
        <p:spPr>
          <a:xfrm>
            <a:off x="158673" y="4753972"/>
            <a:ext cx="10839294" cy="2097497"/>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在这条指令流水线中，一条指令的执行可以分为五个阶段，同时代表这是一个五级流水线，因此在理想情况下，流水线的加速比能够达到</a:t>
            </a:r>
            <a:r>
              <a:rPr lang="en-US" altLang="zh-CN" sz="2000" dirty="0"/>
              <a:t>5</a:t>
            </a:r>
            <a:r>
              <a:rPr lang="zh-CN" altLang="en-US" sz="2000" dirty="0"/>
              <a:t>。</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实际指令执行过程中，指令流水线的加速比无法达到理想值，</a:t>
            </a:r>
            <a:r>
              <a:rPr lang="zh-CN" altLang="zh-CN" sz="2000" dirty="0"/>
              <a:t>主要原因是实际指令运行过程中，</a:t>
            </a:r>
            <a:r>
              <a:rPr lang="zh-CN" altLang="zh-CN" sz="2000" dirty="0">
                <a:solidFill>
                  <a:srgbClr val="FF0000"/>
                </a:solidFill>
              </a:rPr>
              <a:t>每个阶段的运行时间有长有短</a:t>
            </a:r>
            <a:r>
              <a:rPr lang="zh-CN" altLang="en-US" sz="2000" dirty="0">
                <a:solidFill>
                  <a:srgbClr val="FF0000"/>
                </a:solidFill>
              </a:rPr>
              <a:t>，</a:t>
            </a:r>
            <a:r>
              <a:rPr lang="zh-CN" altLang="zh-CN" sz="2000" dirty="0">
                <a:solidFill>
                  <a:srgbClr val="FF0000"/>
                </a:solidFill>
              </a:rPr>
              <a:t>时钟周期的时长</a:t>
            </a:r>
            <a:r>
              <a:rPr lang="zh-CN" altLang="en-US" sz="2000" dirty="0">
                <a:solidFill>
                  <a:srgbClr val="FF0000"/>
                </a:solidFill>
              </a:rPr>
              <a:t>需</a:t>
            </a:r>
            <a:r>
              <a:rPr lang="zh-CN" altLang="zh-CN" sz="2000" dirty="0">
                <a:solidFill>
                  <a:srgbClr val="FF0000"/>
                </a:solidFill>
              </a:rPr>
              <a:t>满足最慢的阶段</a:t>
            </a:r>
            <a:r>
              <a:rPr lang="zh-CN" altLang="en-US" sz="2000" dirty="0"/>
              <a:t>。</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928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指令流水线</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solidFill>
                  <a:schemeClr val="tx1"/>
                </a:solidFill>
              </a:rPr>
              <a:t>例</a:t>
            </a:r>
            <a:r>
              <a:rPr lang="en-US" altLang="zh-CN" dirty="0">
                <a:solidFill>
                  <a:schemeClr val="tx1"/>
                </a:solidFill>
              </a:rPr>
              <a:t>5.1 </a:t>
            </a:r>
            <a:r>
              <a:rPr lang="en-US" altLang="zh-CN" dirty="0" err="1">
                <a:solidFill>
                  <a:schemeClr val="tx1"/>
                </a:solidFill>
              </a:rPr>
              <a:t>LoongArch</a:t>
            </a:r>
            <a:r>
              <a:rPr lang="zh-CN" altLang="en-US" dirty="0">
                <a:solidFill>
                  <a:schemeClr val="tx1"/>
                </a:solidFill>
              </a:rPr>
              <a:t>中的单周期指令模型与指令流水线</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16</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3408369"/>
          </a:xfrm>
          <a:prstGeom prst="rect">
            <a:avLst/>
          </a:prstGeom>
          <a:noFill/>
        </p:spPr>
        <p:txBody>
          <a:bodyPr wrap="square" rtlCol="0">
            <a:spAutoFit/>
          </a:bodyPr>
          <a:lstStyle/>
          <a:p>
            <a:pPr marL="530225" lvl="1" defTabSz="914400">
              <a:lnSpc>
                <a:spcPct val="94000"/>
              </a:lnSpc>
              <a:spcBef>
                <a:spcPts val="500"/>
              </a:spcBef>
              <a:spcAft>
                <a:spcPts val="200"/>
              </a:spcAft>
            </a:pPr>
            <a:r>
              <a:rPr lang="zh-CN" altLang="en-US" sz="2000" dirty="0"/>
              <a:t>         为了具体演示</a:t>
            </a:r>
            <a:r>
              <a:rPr lang="en-US" altLang="zh-CN" sz="2000" dirty="0" err="1"/>
              <a:t>LoongArch</a:t>
            </a:r>
            <a:r>
              <a:rPr lang="zh-CN" altLang="en-US" sz="2000" dirty="0"/>
              <a:t>中的流水线过程，我们首先选择四个常见的指令，分别是：取字（</a:t>
            </a:r>
            <a:r>
              <a:rPr lang="en-US" altLang="zh-CN" sz="2000" dirty="0" err="1"/>
              <a:t>ld.w</a:t>
            </a:r>
            <a:r>
              <a:rPr lang="zh-CN" altLang="en-US" sz="2000" dirty="0"/>
              <a:t>），存字（</a:t>
            </a:r>
            <a:r>
              <a:rPr lang="en-US" altLang="zh-CN" sz="2000" dirty="0" err="1"/>
              <a:t>st.w</a:t>
            </a:r>
            <a:r>
              <a:rPr lang="zh-CN" altLang="en-US" sz="2000" dirty="0"/>
              <a:t>），加（</a:t>
            </a:r>
            <a:r>
              <a:rPr lang="en-US" altLang="zh-CN" sz="2000" dirty="0" err="1"/>
              <a:t>add.w</a:t>
            </a:r>
            <a:r>
              <a:rPr lang="zh-CN" altLang="en-US" sz="2000" dirty="0"/>
              <a:t>）和分支（</a:t>
            </a:r>
            <a:r>
              <a:rPr lang="en-US" altLang="zh-CN" sz="2000" dirty="0" err="1"/>
              <a:t>beq</a:t>
            </a:r>
            <a:r>
              <a:rPr lang="zh-CN" altLang="en-US" sz="2000" dirty="0"/>
              <a:t>）。如图所示，描述了每个指令包含的阶段和所用时长，这里假设主要功能的所用时长分别为：存储器的存取时间为</a:t>
            </a:r>
            <a:r>
              <a:rPr lang="en-US" altLang="zh-CN" sz="2000" dirty="0"/>
              <a:t>200ps</a:t>
            </a:r>
            <a:r>
              <a:rPr lang="zh-CN" altLang="en-US" sz="2000" dirty="0"/>
              <a:t>，寄存器读写的用时为</a:t>
            </a:r>
            <a:r>
              <a:rPr lang="en-US" altLang="zh-CN" sz="2000" dirty="0"/>
              <a:t>100ps</a:t>
            </a:r>
            <a:r>
              <a:rPr lang="zh-CN" altLang="en-US" sz="2000" dirty="0"/>
              <a:t>，</a:t>
            </a:r>
            <a:r>
              <a:rPr lang="en-US" altLang="zh-CN" sz="2000" dirty="0"/>
              <a:t>ALU</a:t>
            </a:r>
            <a:r>
              <a:rPr lang="zh-CN" altLang="en-US" sz="2000" dirty="0"/>
              <a:t>操作的用时为</a:t>
            </a:r>
            <a:r>
              <a:rPr lang="en-US" altLang="zh-CN" sz="2000" dirty="0"/>
              <a:t>200ps</a:t>
            </a:r>
            <a:r>
              <a:rPr lang="zh-CN" altLang="en-US" sz="2000" dirty="0"/>
              <a:t>。请问在这种情况下：</a:t>
            </a:r>
            <a:endParaRPr lang="en-US" altLang="zh-CN" sz="2000" dirty="0">
              <a:solidFill>
                <a:schemeClr val="tx2"/>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191B0E"/>
                </a:solidFill>
                <a:latin typeface="Times New Roman" panose="02020603050405020304" pitchFamily="18" charset="0"/>
                <a:cs typeface="Times New Roman" panose="02020603050405020304" pitchFamily="18" charset="0"/>
              </a:rPr>
              <a:t>在单周期指令模型中，完成一条指令的时钟周期应为多长？</a:t>
            </a: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191B0E"/>
                </a:solidFill>
                <a:latin typeface="Times New Roman" panose="02020603050405020304" pitchFamily="18" charset="0"/>
                <a:cs typeface="Times New Roman" panose="02020603050405020304" pitchFamily="18" charset="0"/>
              </a:rPr>
              <a:t>如果使用指令流水线，时钟周期应该设置为多长？</a:t>
            </a: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191B0E"/>
                </a:solidFill>
                <a:latin typeface="Times New Roman" panose="02020603050405020304" pitchFamily="18" charset="0"/>
                <a:cs typeface="Times New Roman" panose="02020603050405020304" pitchFamily="18" charset="0"/>
              </a:rPr>
              <a:t>如果执行</a:t>
            </a:r>
            <a:r>
              <a:rPr lang="en-US" altLang="zh-CN" dirty="0">
                <a:solidFill>
                  <a:srgbClr val="191B0E"/>
                </a:solidFill>
                <a:latin typeface="Times New Roman" panose="02020603050405020304" pitchFamily="18" charset="0"/>
                <a:cs typeface="Times New Roman" panose="02020603050405020304" pitchFamily="18" charset="0"/>
              </a:rPr>
              <a:t>3</a:t>
            </a:r>
            <a:r>
              <a:rPr lang="zh-CN" altLang="en-US" dirty="0">
                <a:solidFill>
                  <a:srgbClr val="191B0E"/>
                </a:solidFill>
                <a:latin typeface="Times New Roman" panose="02020603050405020304" pitchFamily="18" charset="0"/>
                <a:cs typeface="Times New Roman" panose="02020603050405020304" pitchFamily="18" charset="0"/>
              </a:rPr>
              <a:t>条指令，加速比为多少？</a:t>
            </a:r>
          </a:p>
          <a:p>
            <a:pPr marL="1273175" lvl="2" indent="-285750" defTabSz="914400">
              <a:lnSpc>
                <a:spcPct val="94000"/>
              </a:lnSpc>
              <a:spcBef>
                <a:spcPts val="500"/>
              </a:spcBef>
              <a:spcAft>
                <a:spcPts val="200"/>
              </a:spcAft>
              <a:buSzPct val="50000"/>
              <a:buFont typeface="Wingdings" pitchFamily="2" charset="2"/>
              <a:buChar char="u"/>
            </a:pPr>
            <a:r>
              <a:rPr lang="zh-CN" altLang="en-US" dirty="0">
                <a:solidFill>
                  <a:srgbClr val="191B0E"/>
                </a:solidFill>
                <a:latin typeface="Times New Roman" panose="02020603050405020304" pitchFamily="18" charset="0"/>
                <a:cs typeface="Times New Roman" panose="02020603050405020304" pitchFamily="18" charset="0"/>
              </a:rPr>
              <a:t>如果执行无数条指令，理想情况下加速比为多少？</a:t>
            </a: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graphicFrame>
        <p:nvGraphicFramePr>
          <p:cNvPr id="5" name="表格 4">
            <a:extLst>
              <a:ext uri="{FF2B5EF4-FFF2-40B4-BE49-F238E27FC236}">
                <a16:creationId xmlns:a16="http://schemas.microsoft.com/office/drawing/2014/main" id="{092701B2-B8AD-4D74-BD80-A0E533BE6BDB}"/>
              </a:ext>
            </a:extLst>
          </p:cNvPr>
          <p:cNvGraphicFramePr>
            <a:graphicFrameLocks noGrp="1"/>
          </p:cNvGraphicFramePr>
          <p:nvPr>
            <p:extLst>
              <p:ext uri="{D42A27DB-BD31-4B8C-83A1-F6EECF244321}">
                <p14:modId xmlns:p14="http://schemas.microsoft.com/office/powerpoint/2010/main" val="1746237072"/>
              </p:ext>
            </p:extLst>
          </p:nvPr>
        </p:nvGraphicFramePr>
        <p:xfrm>
          <a:off x="1302158" y="4352780"/>
          <a:ext cx="8128001" cy="1854200"/>
        </p:xfrm>
        <a:graphic>
          <a:graphicData uri="http://schemas.openxmlformats.org/drawingml/2006/table">
            <a:tbl>
              <a:tblPr firstRow="1" bandRow="1">
                <a:tableStyleId>{5C22544A-7EE6-4342-B048-85BDC9FD1C3A}</a:tableStyleId>
              </a:tblPr>
              <a:tblGrid>
                <a:gridCol w="1155816">
                  <a:extLst>
                    <a:ext uri="{9D8B030D-6E8A-4147-A177-3AD203B41FA5}">
                      <a16:colId xmlns:a16="http://schemas.microsoft.com/office/drawing/2014/main" val="3706410168"/>
                    </a:ext>
                  </a:extLst>
                </a:gridCol>
                <a:gridCol w="1166470">
                  <a:extLst>
                    <a:ext uri="{9D8B030D-6E8A-4147-A177-3AD203B41FA5}">
                      <a16:colId xmlns:a16="http://schemas.microsoft.com/office/drawing/2014/main" val="563316055"/>
                    </a:ext>
                  </a:extLst>
                </a:gridCol>
                <a:gridCol w="1161143">
                  <a:extLst>
                    <a:ext uri="{9D8B030D-6E8A-4147-A177-3AD203B41FA5}">
                      <a16:colId xmlns:a16="http://schemas.microsoft.com/office/drawing/2014/main" val="672685046"/>
                    </a:ext>
                  </a:extLst>
                </a:gridCol>
                <a:gridCol w="1161143">
                  <a:extLst>
                    <a:ext uri="{9D8B030D-6E8A-4147-A177-3AD203B41FA5}">
                      <a16:colId xmlns:a16="http://schemas.microsoft.com/office/drawing/2014/main" val="165897260"/>
                    </a:ext>
                  </a:extLst>
                </a:gridCol>
                <a:gridCol w="1161143">
                  <a:extLst>
                    <a:ext uri="{9D8B030D-6E8A-4147-A177-3AD203B41FA5}">
                      <a16:colId xmlns:a16="http://schemas.microsoft.com/office/drawing/2014/main" val="4262667315"/>
                    </a:ext>
                  </a:extLst>
                </a:gridCol>
                <a:gridCol w="1161143">
                  <a:extLst>
                    <a:ext uri="{9D8B030D-6E8A-4147-A177-3AD203B41FA5}">
                      <a16:colId xmlns:a16="http://schemas.microsoft.com/office/drawing/2014/main" val="316983797"/>
                    </a:ext>
                  </a:extLst>
                </a:gridCol>
                <a:gridCol w="1161143">
                  <a:extLst>
                    <a:ext uri="{9D8B030D-6E8A-4147-A177-3AD203B41FA5}">
                      <a16:colId xmlns:a16="http://schemas.microsoft.com/office/drawing/2014/main" val="3279336619"/>
                    </a:ext>
                  </a:extLst>
                </a:gridCol>
              </a:tblGrid>
              <a:tr h="370840">
                <a:tc>
                  <a:txBody>
                    <a:bodyPr/>
                    <a:lstStyle/>
                    <a:p>
                      <a:r>
                        <a:rPr lang="zh-CN" altLang="en-US" dirty="0"/>
                        <a:t>指令类型</a:t>
                      </a:r>
                    </a:p>
                  </a:txBody>
                  <a:tcPr/>
                </a:tc>
                <a:tc>
                  <a:txBody>
                    <a:bodyPr/>
                    <a:lstStyle/>
                    <a:p>
                      <a:r>
                        <a:rPr lang="zh-CN" altLang="en-US" dirty="0"/>
                        <a:t>取指令</a:t>
                      </a:r>
                    </a:p>
                  </a:txBody>
                  <a:tcPr/>
                </a:tc>
                <a:tc>
                  <a:txBody>
                    <a:bodyPr/>
                    <a:lstStyle/>
                    <a:p>
                      <a:r>
                        <a:rPr lang="zh-CN" altLang="en-US" dirty="0"/>
                        <a:t>读寄存器</a:t>
                      </a:r>
                    </a:p>
                  </a:txBody>
                  <a:tcPr/>
                </a:tc>
                <a:tc>
                  <a:txBody>
                    <a:bodyPr/>
                    <a:lstStyle/>
                    <a:p>
                      <a:r>
                        <a:rPr lang="en-US" altLang="zh-CN" dirty="0"/>
                        <a:t>ALU</a:t>
                      </a:r>
                      <a:r>
                        <a:rPr lang="zh-CN" altLang="en-US" dirty="0"/>
                        <a:t>操作</a:t>
                      </a:r>
                    </a:p>
                  </a:txBody>
                  <a:tcPr/>
                </a:tc>
                <a:tc>
                  <a:txBody>
                    <a:bodyPr/>
                    <a:lstStyle/>
                    <a:p>
                      <a:r>
                        <a:rPr lang="zh-CN" altLang="en-US" dirty="0"/>
                        <a:t>数据存取</a:t>
                      </a:r>
                    </a:p>
                  </a:txBody>
                  <a:tcPr/>
                </a:tc>
                <a:tc>
                  <a:txBody>
                    <a:bodyPr/>
                    <a:lstStyle/>
                    <a:p>
                      <a:r>
                        <a:rPr lang="zh-CN" altLang="en-US" dirty="0"/>
                        <a:t>写寄存器</a:t>
                      </a:r>
                    </a:p>
                  </a:txBody>
                  <a:tcPr/>
                </a:tc>
                <a:tc>
                  <a:txBody>
                    <a:bodyPr/>
                    <a:lstStyle/>
                    <a:p>
                      <a:r>
                        <a:rPr lang="zh-CN" altLang="en-US" dirty="0"/>
                        <a:t>总时间</a:t>
                      </a:r>
                    </a:p>
                  </a:txBody>
                  <a:tcPr/>
                </a:tc>
                <a:extLst>
                  <a:ext uri="{0D108BD9-81ED-4DB2-BD59-A6C34878D82A}">
                    <a16:rowId xmlns:a16="http://schemas.microsoft.com/office/drawing/2014/main" val="854711853"/>
                  </a:ext>
                </a:extLst>
              </a:tr>
              <a:tr h="370840">
                <a:tc>
                  <a:txBody>
                    <a:bodyPr/>
                    <a:lstStyle/>
                    <a:p>
                      <a:r>
                        <a:rPr lang="zh-CN" altLang="en-US" dirty="0"/>
                        <a:t>取字</a:t>
                      </a:r>
                    </a:p>
                  </a:txBody>
                  <a:tcPr/>
                </a:tc>
                <a:tc>
                  <a:txBody>
                    <a:bodyPr/>
                    <a:lstStyle/>
                    <a:p>
                      <a:r>
                        <a:rPr lang="en-US" altLang="zh-CN" dirty="0"/>
                        <a:t>200ps</a:t>
                      </a:r>
                      <a:endParaRPr lang="zh-CN" altLang="en-US" dirty="0"/>
                    </a:p>
                  </a:txBody>
                  <a:tcPr/>
                </a:tc>
                <a:tc>
                  <a:txBody>
                    <a:bodyPr/>
                    <a:lstStyle/>
                    <a:p>
                      <a:r>
                        <a:rPr lang="en-US" altLang="zh-CN"/>
                        <a:t>100ps</a:t>
                      </a:r>
                      <a:endParaRPr lang="zh-CN" altLang="en-US"/>
                    </a:p>
                  </a:txBody>
                  <a:tcPr/>
                </a:tc>
                <a:tc>
                  <a:txBody>
                    <a:bodyPr/>
                    <a:lstStyle/>
                    <a:p>
                      <a:r>
                        <a:rPr lang="en-US" altLang="zh-CN" dirty="0"/>
                        <a:t>200ps</a:t>
                      </a:r>
                      <a:endParaRPr lang="zh-CN" altLang="en-US" dirty="0"/>
                    </a:p>
                  </a:txBody>
                  <a:tcPr/>
                </a:tc>
                <a:tc>
                  <a:txBody>
                    <a:bodyPr/>
                    <a:lstStyle/>
                    <a:p>
                      <a:r>
                        <a:rPr lang="en-US" altLang="zh-CN" dirty="0"/>
                        <a:t>200ps</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100ps</a:t>
                      </a:r>
                      <a:endParaRPr lang="zh-CN" altLang="en-US" dirty="0"/>
                    </a:p>
                  </a:txBody>
                  <a:tcPr/>
                </a:tc>
                <a:tc>
                  <a:txBody>
                    <a:bodyPr/>
                    <a:lstStyle/>
                    <a:p>
                      <a:r>
                        <a:rPr lang="en-US" altLang="zh-CN" dirty="0"/>
                        <a:t>800ps</a:t>
                      </a:r>
                      <a:endParaRPr lang="zh-CN" altLang="en-US" dirty="0"/>
                    </a:p>
                  </a:txBody>
                  <a:tcPr/>
                </a:tc>
                <a:extLst>
                  <a:ext uri="{0D108BD9-81ED-4DB2-BD59-A6C34878D82A}">
                    <a16:rowId xmlns:a16="http://schemas.microsoft.com/office/drawing/2014/main" val="3369599207"/>
                  </a:ext>
                </a:extLst>
              </a:tr>
              <a:tr h="370840">
                <a:tc>
                  <a:txBody>
                    <a:bodyPr/>
                    <a:lstStyle/>
                    <a:p>
                      <a:r>
                        <a:rPr lang="zh-CN" altLang="en-US" dirty="0"/>
                        <a:t>存字</a:t>
                      </a:r>
                    </a:p>
                  </a:txBody>
                  <a:tcPr/>
                </a:tc>
                <a:tc>
                  <a:txBody>
                    <a:bodyPr/>
                    <a:lstStyle/>
                    <a:p>
                      <a:r>
                        <a:rPr lang="en-US" altLang="zh-CN" dirty="0"/>
                        <a:t>200ps</a:t>
                      </a:r>
                    </a:p>
                  </a:txBody>
                  <a:tcPr/>
                </a:tc>
                <a:tc>
                  <a:txBody>
                    <a:bodyPr/>
                    <a:lstStyle/>
                    <a:p>
                      <a:r>
                        <a:rPr lang="en-US" altLang="zh-CN" dirty="0"/>
                        <a:t>100ps</a:t>
                      </a:r>
                      <a:endParaRPr lang="zh-CN" altLang="en-US" dirty="0"/>
                    </a:p>
                  </a:txBody>
                  <a:tcPr/>
                </a:tc>
                <a:tc>
                  <a:txBody>
                    <a:bodyPr/>
                    <a:lstStyle/>
                    <a:p>
                      <a:r>
                        <a:rPr lang="en-US" altLang="zh-CN" dirty="0"/>
                        <a:t>200ps</a:t>
                      </a:r>
                    </a:p>
                  </a:txBody>
                  <a:tcPr/>
                </a:tc>
                <a:tc>
                  <a:txBody>
                    <a:bodyPr/>
                    <a:lstStyle/>
                    <a:p>
                      <a:r>
                        <a:rPr lang="en-US" altLang="zh-CN" dirty="0"/>
                        <a:t>200ps</a:t>
                      </a:r>
                    </a:p>
                  </a:txBody>
                  <a:tcPr/>
                </a:tc>
                <a:tc>
                  <a:txBody>
                    <a:bodyPr/>
                    <a:lstStyle/>
                    <a:p>
                      <a:endParaRPr lang="zh-CN" altLang="en-US"/>
                    </a:p>
                  </a:txBody>
                  <a:tcPr/>
                </a:tc>
                <a:tc>
                  <a:txBody>
                    <a:bodyPr/>
                    <a:lstStyle/>
                    <a:p>
                      <a:r>
                        <a:rPr lang="en-US" altLang="zh-CN" dirty="0"/>
                        <a:t>700ps</a:t>
                      </a:r>
                      <a:endParaRPr lang="zh-CN" altLang="en-US" dirty="0"/>
                    </a:p>
                  </a:txBody>
                  <a:tcPr/>
                </a:tc>
                <a:extLst>
                  <a:ext uri="{0D108BD9-81ED-4DB2-BD59-A6C34878D82A}">
                    <a16:rowId xmlns:a16="http://schemas.microsoft.com/office/drawing/2014/main" val="547514879"/>
                  </a:ext>
                </a:extLst>
              </a:tr>
              <a:tr h="370840">
                <a:tc>
                  <a:txBody>
                    <a:bodyPr/>
                    <a:lstStyle/>
                    <a:p>
                      <a:r>
                        <a:rPr lang="zh-CN" altLang="en-US" dirty="0"/>
                        <a:t>加法</a:t>
                      </a:r>
                    </a:p>
                  </a:txBody>
                  <a:tcPr/>
                </a:tc>
                <a:tc>
                  <a:txBody>
                    <a:bodyPr/>
                    <a:lstStyle/>
                    <a:p>
                      <a:r>
                        <a:rPr lang="en-US" altLang="zh-CN" dirty="0"/>
                        <a:t>200ps</a:t>
                      </a:r>
                    </a:p>
                  </a:txBody>
                  <a:tcPr/>
                </a:tc>
                <a:tc>
                  <a:txBody>
                    <a:bodyPr/>
                    <a:lstStyle/>
                    <a:p>
                      <a:r>
                        <a:rPr lang="en-US" altLang="zh-CN" dirty="0"/>
                        <a:t>100ps</a:t>
                      </a:r>
                    </a:p>
                  </a:txBody>
                  <a:tcPr/>
                </a:tc>
                <a:tc>
                  <a:txBody>
                    <a:bodyPr/>
                    <a:lstStyle/>
                    <a:p>
                      <a:r>
                        <a:rPr lang="en-US" altLang="zh-CN" dirty="0"/>
                        <a:t>200ps</a:t>
                      </a:r>
                    </a:p>
                  </a:txBody>
                  <a:tcPr/>
                </a:tc>
                <a:tc>
                  <a:txBody>
                    <a:bodyPr/>
                    <a:lstStyle/>
                    <a:p>
                      <a:endParaRPr lang="zh-CN" alt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100ps</a:t>
                      </a:r>
                      <a:endParaRPr lang="zh-CN" altLang="en-US" dirty="0"/>
                    </a:p>
                  </a:txBody>
                  <a:tcPr/>
                </a:tc>
                <a:tc>
                  <a:txBody>
                    <a:bodyPr/>
                    <a:lstStyle/>
                    <a:p>
                      <a:r>
                        <a:rPr lang="en-US" altLang="zh-CN" dirty="0"/>
                        <a:t>600ps</a:t>
                      </a:r>
                      <a:endParaRPr lang="zh-CN" altLang="en-US" dirty="0"/>
                    </a:p>
                  </a:txBody>
                  <a:tcPr/>
                </a:tc>
                <a:extLst>
                  <a:ext uri="{0D108BD9-81ED-4DB2-BD59-A6C34878D82A}">
                    <a16:rowId xmlns:a16="http://schemas.microsoft.com/office/drawing/2014/main" val="61414730"/>
                  </a:ext>
                </a:extLst>
              </a:tr>
              <a:tr h="370840">
                <a:tc>
                  <a:txBody>
                    <a:bodyPr/>
                    <a:lstStyle/>
                    <a:p>
                      <a:r>
                        <a:rPr lang="zh-CN" altLang="en-US" dirty="0"/>
                        <a:t>分支</a:t>
                      </a:r>
                    </a:p>
                  </a:txBody>
                  <a:tcPr/>
                </a:tc>
                <a:tc>
                  <a:txBody>
                    <a:bodyPr/>
                    <a:lstStyle/>
                    <a:p>
                      <a:r>
                        <a:rPr lang="en-US" altLang="zh-CN" dirty="0"/>
                        <a:t>200ps</a:t>
                      </a:r>
                    </a:p>
                  </a:txBody>
                  <a:tcPr/>
                </a:tc>
                <a:tc>
                  <a:txBody>
                    <a:bodyPr/>
                    <a:lstStyle/>
                    <a:p>
                      <a:r>
                        <a:rPr lang="en-US" altLang="zh-CN" dirty="0"/>
                        <a:t>100ps</a:t>
                      </a:r>
                      <a:endParaRPr lang="zh-CN" altLang="en-US" dirty="0"/>
                    </a:p>
                  </a:txBody>
                  <a:tcPr/>
                </a:tc>
                <a:tc>
                  <a:txBody>
                    <a:bodyPr/>
                    <a:lstStyle/>
                    <a:p>
                      <a:r>
                        <a:rPr lang="en-US" altLang="zh-CN" dirty="0"/>
                        <a:t>200ps</a:t>
                      </a:r>
                    </a:p>
                  </a:txBody>
                  <a:tcPr/>
                </a:tc>
                <a:tc>
                  <a:txBody>
                    <a:bodyPr/>
                    <a:lstStyle/>
                    <a:p>
                      <a:endParaRPr lang="zh-CN" altLang="en-US"/>
                    </a:p>
                  </a:txBody>
                  <a:tcPr/>
                </a:tc>
                <a:tc>
                  <a:txBody>
                    <a:bodyPr/>
                    <a:lstStyle/>
                    <a:p>
                      <a:endParaRPr lang="zh-CN" altLang="en-US"/>
                    </a:p>
                  </a:txBody>
                  <a:tcPr/>
                </a:tc>
                <a:tc>
                  <a:txBody>
                    <a:bodyPr/>
                    <a:lstStyle/>
                    <a:p>
                      <a:r>
                        <a:rPr lang="en-US" altLang="zh-CN" dirty="0"/>
                        <a:t>500ps</a:t>
                      </a:r>
                      <a:endParaRPr lang="zh-CN" altLang="en-US" dirty="0"/>
                    </a:p>
                  </a:txBody>
                  <a:tcPr/>
                </a:tc>
                <a:extLst>
                  <a:ext uri="{0D108BD9-81ED-4DB2-BD59-A6C34878D82A}">
                    <a16:rowId xmlns:a16="http://schemas.microsoft.com/office/drawing/2014/main" val="281846776"/>
                  </a:ext>
                </a:extLst>
              </a:tr>
            </a:tbl>
          </a:graphicData>
        </a:graphic>
      </p:graphicFrame>
    </p:spTree>
    <p:extLst>
      <p:ext uri="{BB962C8B-B14F-4D97-AF65-F5344CB8AC3E}">
        <p14:creationId xmlns:p14="http://schemas.microsoft.com/office/powerpoint/2010/main" val="17500008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指令流水线</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solidFill>
                  <a:schemeClr val="tx1"/>
                </a:solidFill>
              </a:rPr>
              <a:t>例</a:t>
            </a:r>
            <a:r>
              <a:rPr lang="en-US" altLang="zh-CN" dirty="0">
                <a:solidFill>
                  <a:schemeClr val="tx1"/>
                </a:solidFill>
              </a:rPr>
              <a:t>5.1 </a:t>
            </a:r>
            <a:r>
              <a:rPr lang="en-US" altLang="zh-CN" dirty="0" err="1">
                <a:solidFill>
                  <a:schemeClr val="tx1"/>
                </a:solidFill>
              </a:rPr>
              <a:t>LoongArch</a:t>
            </a:r>
            <a:r>
              <a:rPr lang="zh-CN" altLang="en-US" dirty="0">
                <a:solidFill>
                  <a:schemeClr val="tx1"/>
                </a:solidFill>
              </a:rPr>
              <a:t>中的单周期指令模型与指令流水线</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17</a:t>
            </a:fld>
            <a:endParaRPr lang="zh-CN" altLang="en-US"/>
          </a:p>
        </p:txBody>
      </p:sp>
      <p:sp>
        <p:nvSpPr>
          <p:cNvPr id="92" name="矩形 91">
            <a:extLst>
              <a:ext uri="{FF2B5EF4-FFF2-40B4-BE49-F238E27FC236}">
                <a16:creationId xmlns:a16="http://schemas.microsoft.com/office/drawing/2014/main" id="{AD95505A-FA05-4AB4-94CA-5C24649BC2DE}"/>
              </a:ext>
            </a:extLst>
          </p:cNvPr>
          <p:cNvSpPr/>
          <p:nvPr/>
        </p:nvSpPr>
        <p:spPr>
          <a:xfrm>
            <a:off x="9054907" y="379874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800ps</a:t>
            </a:r>
            <a:endParaRPr lang="zh-CN" altLang="en-US" sz="1600" dirty="0">
              <a:solidFill>
                <a:schemeClr val="tx1"/>
              </a:solidFill>
            </a:endParaRPr>
          </a:p>
        </p:txBody>
      </p:sp>
      <p:grpSp>
        <p:nvGrpSpPr>
          <p:cNvPr id="3" name="组合 2">
            <a:extLst>
              <a:ext uri="{FF2B5EF4-FFF2-40B4-BE49-F238E27FC236}">
                <a16:creationId xmlns:a16="http://schemas.microsoft.com/office/drawing/2014/main" id="{674BD3E0-5A4A-4DD7-92E4-1A09E448715E}"/>
              </a:ext>
            </a:extLst>
          </p:cNvPr>
          <p:cNvGrpSpPr/>
          <p:nvPr/>
        </p:nvGrpSpPr>
        <p:grpSpPr>
          <a:xfrm>
            <a:off x="505008" y="1464413"/>
            <a:ext cx="9889548" cy="2549869"/>
            <a:chOff x="505008" y="1464413"/>
            <a:chExt cx="9889548" cy="2549869"/>
          </a:xfrm>
        </p:grpSpPr>
        <p:cxnSp>
          <p:nvCxnSpPr>
            <p:cNvPr id="46" name="直接箭头连接符 45">
              <a:extLst>
                <a:ext uri="{FF2B5EF4-FFF2-40B4-BE49-F238E27FC236}">
                  <a16:creationId xmlns:a16="http://schemas.microsoft.com/office/drawing/2014/main" id="{6FAC59F9-937F-4DDD-B3B4-BA3CA47143F5}"/>
                </a:ext>
              </a:extLst>
            </p:cNvPr>
            <p:cNvCxnSpPr>
              <a:cxnSpLocks/>
            </p:cNvCxnSpPr>
            <p:nvPr/>
          </p:nvCxnSpPr>
          <p:spPr>
            <a:xfrm>
              <a:off x="3410652" y="1891137"/>
              <a:ext cx="6983904" cy="6411"/>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cxnSp>
          <p:nvCxnSpPr>
            <p:cNvPr id="47" name="直接箭头连接符 46">
              <a:extLst>
                <a:ext uri="{FF2B5EF4-FFF2-40B4-BE49-F238E27FC236}">
                  <a16:creationId xmlns:a16="http://schemas.microsoft.com/office/drawing/2014/main" id="{BB2F445A-EBCB-426F-811C-E4AB59B9694F}"/>
                </a:ext>
              </a:extLst>
            </p:cNvPr>
            <p:cNvCxnSpPr>
              <a:cxnSpLocks/>
            </p:cNvCxnSpPr>
            <p:nvPr/>
          </p:nvCxnSpPr>
          <p:spPr>
            <a:xfrm>
              <a:off x="1164708" y="2193699"/>
              <a:ext cx="0" cy="1820581"/>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48" name="矩形 47">
              <a:extLst>
                <a:ext uri="{FF2B5EF4-FFF2-40B4-BE49-F238E27FC236}">
                  <a16:creationId xmlns:a16="http://schemas.microsoft.com/office/drawing/2014/main" id="{7DED63B6-B5A9-4E90-8410-8D37425D4479}"/>
                </a:ext>
              </a:extLst>
            </p:cNvPr>
            <p:cNvSpPr/>
            <p:nvPr/>
          </p:nvSpPr>
          <p:spPr>
            <a:xfrm>
              <a:off x="1684166" y="1670258"/>
              <a:ext cx="2105293"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时钟周期数</a:t>
              </a:r>
            </a:p>
          </p:txBody>
        </p:sp>
        <p:sp>
          <p:nvSpPr>
            <p:cNvPr id="49" name="矩形 48">
              <a:extLst>
                <a:ext uri="{FF2B5EF4-FFF2-40B4-BE49-F238E27FC236}">
                  <a16:creationId xmlns:a16="http://schemas.microsoft.com/office/drawing/2014/main" id="{A2421770-5E6B-4AC4-9EF0-9B62C4F95C31}"/>
                </a:ext>
              </a:extLst>
            </p:cNvPr>
            <p:cNvSpPr/>
            <p:nvPr/>
          </p:nvSpPr>
          <p:spPr>
            <a:xfrm>
              <a:off x="505008" y="1675600"/>
              <a:ext cx="1439249"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程序执行顺序（按指令序）</a:t>
              </a:r>
            </a:p>
          </p:txBody>
        </p:sp>
        <p:sp>
          <p:nvSpPr>
            <p:cNvPr id="50" name="矩形 49">
              <a:extLst>
                <a:ext uri="{FF2B5EF4-FFF2-40B4-BE49-F238E27FC236}">
                  <a16:creationId xmlns:a16="http://schemas.microsoft.com/office/drawing/2014/main" id="{DBA6F6E6-3084-4950-A8D6-9EC08F4DBE93}"/>
                </a:ext>
              </a:extLst>
            </p:cNvPr>
            <p:cNvSpPr/>
            <p:nvPr/>
          </p:nvSpPr>
          <p:spPr>
            <a:xfrm>
              <a:off x="3430007" y="2189612"/>
              <a:ext cx="692329" cy="559139"/>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取指令</a:t>
              </a:r>
            </a:p>
          </p:txBody>
        </p:sp>
        <p:sp>
          <p:nvSpPr>
            <p:cNvPr id="51" name="矩形 50">
              <a:extLst>
                <a:ext uri="{FF2B5EF4-FFF2-40B4-BE49-F238E27FC236}">
                  <a16:creationId xmlns:a16="http://schemas.microsoft.com/office/drawing/2014/main" id="{E8DA7383-B418-444B-AC8E-AD30583861F2}"/>
                </a:ext>
              </a:extLst>
            </p:cNvPr>
            <p:cNvSpPr/>
            <p:nvPr/>
          </p:nvSpPr>
          <p:spPr>
            <a:xfrm>
              <a:off x="4122337" y="2189614"/>
              <a:ext cx="366578" cy="55913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读寄存器</a:t>
              </a:r>
            </a:p>
          </p:txBody>
        </p:sp>
        <p:sp>
          <p:nvSpPr>
            <p:cNvPr id="52" name="矩形 51">
              <a:extLst>
                <a:ext uri="{FF2B5EF4-FFF2-40B4-BE49-F238E27FC236}">
                  <a16:creationId xmlns:a16="http://schemas.microsoft.com/office/drawing/2014/main" id="{90E04CD9-C93C-4955-9244-D04590D07206}"/>
                </a:ext>
              </a:extLst>
            </p:cNvPr>
            <p:cNvSpPr/>
            <p:nvPr/>
          </p:nvSpPr>
          <p:spPr>
            <a:xfrm>
              <a:off x="4488916" y="2189613"/>
              <a:ext cx="688440" cy="55913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ALU</a:t>
              </a:r>
              <a:r>
                <a:rPr lang="zh-CN" altLang="en-US" sz="1600" dirty="0">
                  <a:solidFill>
                    <a:schemeClr val="tx1"/>
                  </a:solidFill>
                </a:rPr>
                <a:t>运算</a:t>
              </a:r>
            </a:p>
          </p:txBody>
        </p:sp>
        <p:sp>
          <p:nvSpPr>
            <p:cNvPr id="53" name="矩形 52">
              <a:extLst>
                <a:ext uri="{FF2B5EF4-FFF2-40B4-BE49-F238E27FC236}">
                  <a16:creationId xmlns:a16="http://schemas.microsoft.com/office/drawing/2014/main" id="{AA5C9445-5E41-4A68-8265-EB1C7F8062F7}"/>
                </a:ext>
              </a:extLst>
            </p:cNvPr>
            <p:cNvSpPr/>
            <p:nvPr/>
          </p:nvSpPr>
          <p:spPr>
            <a:xfrm>
              <a:off x="5177355" y="2189614"/>
              <a:ext cx="593704" cy="559136"/>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cxnSp>
          <p:nvCxnSpPr>
            <p:cNvPr id="54" name="直接连接符 53">
              <a:extLst>
                <a:ext uri="{FF2B5EF4-FFF2-40B4-BE49-F238E27FC236}">
                  <a16:creationId xmlns:a16="http://schemas.microsoft.com/office/drawing/2014/main" id="{FF6CCC19-7EF7-4C28-B013-41F6704476AE}"/>
                </a:ext>
              </a:extLst>
            </p:cNvPr>
            <p:cNvCxnSpPr/>
            <p:nvPr/>
          </p:nvCxnSpPr>
          <p:spPr>
            <a:xfrm>
              <a:off x="4102981" y="1891137"/>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F24E8E9A-7980-4F62-8693-027DF7C00F6A}"/>
                </a:ext>
              </a:extLst>
            </p:cNvPr>
            <p:cNvCxnSpPr/>
            <p:nvPr/>
          </p:nvCxnSpPr>
          <p:spPr>
            <a:xfrm flipV="1">
              <a:off x="4102981" y="189113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F4E98145-42E6-4FA6-860B-EBA2B43D7E79}"/>
                </a:ext>
              </a:extLst>
            </p:cNvPr>
            <p:cNvCxnSpPr/>
            <p:nvPr/>
          </p:nvCxnSpPr>
          <p:spPr>
            <a:xfrm flipV="1">
              <a:off x="4795310" y="189113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0C0ACCCC-470C-4A1A-AA5F-E46768435024}"/>
                </a:ext>
              </a:extLst>
            </p:cNvPr>
            <p:cNvCxnSpPr/>
            <p:nvPr/>
          </p:nvCxnSpPr>
          <p:spPr>
            <a:xfrm flipV="1">
              <a:off x="5489745" y="189113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A473BE00-EA32-49C2-8216-E0E63806E1F2}"/>
                </a:ext>
              </a:extLst>
            </p:cNvPr>
            <p:cNvCxnSpPr>
              <a:cxnSpLocks/>
            </p:cNvCxnSpPr>
            <p:nvPr/>
          </p:nvCxnSpPr>
          <p:spPr>
            <a:xfrm flipV="1">
              <a:off x="6179968" y="189113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A241703-C2C9-467A-9668-C833E4F93D6E}"/>
                </a:ext>
              </a:extLst>
            </p:cNvPr>
            <p:cNvCxnSpPr/>
            <p:nvPr/>
          </p:nvCxnSpPr>
          <p:spPr>
            <a:xfrm flipV="1">
              <a:off x="6878366" y="189113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2CE03DD-78EB-4829-8FA7-563D25D59256}"/>
                </a:ext>
              </a:extLst>
            </p:cNvPr>
            <p:cNvCxnSpPr/>
            <p:nvPr/>
          </p:nvCxnSpPr>
          <p:spPr>
            <a:xfrm flipV="1">
              <a:off x="7573352" y="189113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C7CAB12E-B6DD-4339-BA10-5D583A1DC147}"/>
                </a:ext>
              </a:extLst>
            </p:cNvPr>
            <p:cNvCxnSpPr/>
            <p:nvPr/>
          </p:nvCxnSpPr>
          <p:spPr>
            <a:xfrm flipV="1">
              <a:off x="8265681" y="189113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DC30039A-F3B0-49E8-BA80-D1552C3FED27}"/>
                </a:ext>
              </a:extLst>
            </p:cNvPr>
            <p:cNvCxnSpPr/>
            <p:nvPr/>
          </p:nvCxnSpPr>
          <p:spPr>
            <a:xfrm flipV="1">
              <a:off x="8986668" y="189113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4785B4B3-0478-4512-92B2-5B341A9B106A}"/>
                </a:ext>
              </a:extLst>
            </p:cNvPr>
            <p:cNvCxnSpPr/>
            <p:nvPr/>
          </p:nvCxnSpPr>
          <p:spPr>
            <a:xfrm flipV="1">
              <a:off x="9676084" y="1891137"/>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64" name="矩形 63">
              <a:extLst>
                <a:ext uri="{FF2B5EF4-FFF2-40B4-BE49-F238E27FC236}">
                  <a16:creationId xmlns:a16="http://schemas.microsoft.com/office/drawing/2014/main" id="{84DA5537-3653-4C17-9EF0-4A118014752A}"/>
                </a:ext>
              </a:extLst>
            </p:cNvPr>
            <p:cNvSpPr/>
            <p:nvPr/>
          </p:nvSpPr>
          <p:spPr>
            <a:xfrm>
              <a:off x="3664279" y="146876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200</a:t>
              </a:r>
              <a:endParaRPr lang="zh-CN" altLang="en-US" sz="1600" dirty="0">
                <a:solidFill>
                  <a:schemeClr val="tx1"/>
                </a:solidFill>
              </a:endParaRPr>
            </a:p>
          </p:txBody>
        </p:sp>
        <p:sp>
          <p:nvSpPr>
            <p:cNvPr id="65" name="矩形 64">
              <a:extLst>
                <a:ext uri="{FF2B5EF4-FFF2-40B4-BE49-F238E27FC236}">
                  <a16:creationId xmlns:a16="http://schemas.microsoft.com/office/drawing/2014/main" id="{95B3EA86-4D0E-4B77-BFA1-8F6333CCEFFE}"/>
                </a:ext>
              </a:extLst>
            </p:cNvPr>
            <p:cNvSpPr/>
            <p:nvPr/>
          </p:nvSpPr>
          <p:spPr>
            <a:xfrm>
              <a:off x="4368666" y="147505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400</a:t>
              </a:r>
              <a:endParaRPr lang="zh-CN" altLang="en-US" sz="1600" dirty="0">
                <a:solidFill>
                  <a:schemeClr val="tx1"/>
                </a:solidFill>
              </a:endParaRPr>
            </a:p>
          </p:txBody>
        </p:sp>
        <p:sp>
          <p:nvSpPr>
            <p:cNvPr id="66" name="矩形 65">
              <a:extLst>
                <a:ext uri="{FF2B5EF4-FFF2-40B4-BE49-F238E27FC236}">
                  <a16:creationId xmlns:a16="http://schemas.microsoft.com/office/drawing/2014/main" id="{32926705-CCD5-4198-A8BC-CE857473555D}"/>
                </a:ext>
              </a:extLst>
            </p:cNvPr>
            <p:cNvSpPr/>
            <p:nvPr/>
          </p:nvSpPr>
          <p:spPr>
            <a:xfrm>
              <a:off x="5090120" y="147755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600</a:t>
              </a:r>
              <a:endParaRPr lang="zh-CN" altLang="en-US" sz="1600" dirty="0">
                <a:solidFill>
                  <a:schemeClr val="tx1"/>
                </a:solidFill>
              </a:endParaRPr>
            </a:p>
          </p:txBody>
        </p:sp>
        <p:sp>
          <p:nvSpPr>
            <p:cNvPr id="67" name="矩形 66">
              <a:extLst>
                <a:ext uri="{FF2B5EF4-FFF2-40B4-BE49-F238E27FC236}">
                  <a16:creationId xmlns:a16="http://schemas.microsoft.com/office/drawing/2014/main" id="{5AB01E49-300C-46E2-A5A5-28FA206B1906}"/>
                </a:ext>
              </a:extLst>
            </p:cNvPr>
            <p:cNvSpPr/>
            <p:nvPr/>
          </p:nvSpPr>
          <p:spPr>
            <a:xfrm>
              <a:off x="5771060" y="1466918"/>
              <a:ext cx="809897" cy="4301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800</a:t>
              </a:r>
              <a:endParaRPr lang="zh-CN" altLang="en-US" sz="1600" dirty="0">
                <a:solidFill>
                  <a:schemeClr val="tx1"/>
                </a:solidFill>
              </a:endParaRPr>
            </a:p>
          </p:txBody>
        </p:sp>
        <p:sp>
          <p:nvSpPr>
            <p:cNvPr id="68" name="矩形 67">
              <a:extLst>
                <a:ext uri="{FF2B5EF4-FFF2-40B4-BE49-F238E27FC236}">
                  <a16:creationId xmlns:a16="http://schemas.microsoft.com/office/drawing/2014/main" id="{4DCA08F9-D0C4-4CDF-8728-E8BA5CCC7D3F}"/>
                </a:ext>
              </a:extLst>
            </p:cNvPr>
            <p:cNvSpPr/>
            <p:nvPr/>
          </p:nvSpPr>
          <p:spPr>
            <a:xfrm>
              <a:off x="6439775" y="147707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1000</a:t>
              </a:r>
              <a:endParaRPr lang="zh-CN" altLang="en-US" sz="1600" dirty="0">
                <a:solidFill>
                  <a:schemeClr val="tx1"/>
                </a:solidFill>
              </a:endParaRPr>
            </a:p>
          </p:txBody>
        </p:sp>
        <p:sp>
          <p:nvSpPr>
            <p:cNvPr id="69" name="矩形 68">
              <a:extLst>
                <a:ext uri="{FF2B5EF4-FFF2-40B4-BE49-F238E27FC236}">
                  <a16:creationId xmlns:a16="http://schemas.microsoft.com/office/drawing/2014/main" id="{DE255892-5FAD-4604-AFB5-A1FB2522750F}"/>
                </a:ext>
              </a:extLst>
            </p:cNvPr>
            <p:cNvSpPr/>
            <p:nvPr/>
          </p:nvSpPr>
          <p:spPr>
            <a:xfrm>
              <a:off x="7167675" y="146647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1200</a:t>
              </a:r>
              <a:endParaRPr lang="zh-CN" altLang="en-US" sz="1600" dirty="0">
                <a:solidFill>
                  <a:schemeClr val="tx1"/>
                </a:solidFill>
              </a:endParaRPr>
            </a:p>
          </p:txBody>
        </p:sp>
        <p:sp>
          <p:nvSpPr>
            <p:cNvPr id="70" name="矩形 69">
              <a:extLst>
                <a:ext uri="{FF2B5EF4-FFF2-40B4-BE49-F238E27FC236}">
                  <a16:creationId xmlns:a16="http://schemas.microsoft.com/office/drawing/2014/main" id="{0ED2823E-9A50-49CE-B469-23301931DA4D}"/>
                </a:ext>
              </a:extLst>
            </p:cNvPr>
            <p:cNvSpPr/>
            <p:nvPr/>
          </p:nvSpPr>
          <p:spPr>
            <a:xfrm>
              <a:off x="7851411" y="146651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1400</a:t>
              </a:r>
              <a:endParaRPr lang="zh-CN" altLang="en-US" sz="1600" dirty="0">
                <a:solidFill>
                  <a:schemeClr val="tx1"/>
                </a:solidFill>
              </a:endParaRPr>
            </a:p>
          </p:txBody>
        </p:sp>
        <p:sp>
          <p:nvSpPr>
            <p:cNvPr id="71" name="矩形 70">
              <a:extLst>
                <a:ext uri="{FF2B5EF4-FFF2-40B4-BE49-F238E27FC236}">
                  <a16:creationId xmlns:a16="http://schemas.microsoft.com/office/drawing/2014/main" id="{EE113649-FCA3-43C3-AB1D-430CCD5EFB45}"/>
                </a:ext>
              </a:extLst>
            </p:cNvPr>
            <p:cNvSpPr/>
            <p:nvPr/>
          </p:nvSpPr>
          <p:spPr>
            <a:xfrm>
              <a:off x="8544953" y="146441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1600</a:t>
              </a:r>
              <a:endParaRPr lang="zh-CN" altLang="en-US" sz="1600" dirty="0">
                <a:solidFill>
                  <a:schemeClr val="tx1"/>
                </a:solidFill>
              </a:endParaRPr>
            </a:p>
          </p:txBody>
        </p:sp>
        <p:sp>
          <p:nvSpPr>
            <p:cNvPr id="72" name="矩形 71">
              <a:extLst>
                <a:ext uri="{FF2B5EF4-FFF2-40B4-BE49-F238E27FC236}">
                  <a16:creationId xmlns:a16="http://schemas.microsoft.com/office/drawing/2014/main" id="{2DF17B3B-8237-42C2-918D-DEB6A3596B90}"/>
                </a:ext>
              </a:extLst>
            </p:cNvPr>
            <p:cNvSpPr/>
            <p:nvPr/>
          </p:nvSpPr>
          <p:spPr>
            <a:xfrm>
              <a:off x="9249340" y="1481926"/>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1800</a:t>
              </a:r>
              <a:endParaRPr lang="zh-CN" altLang="en-US" sz="1600" dirty="0">
                <a:solidFill>
                  <a:schemeClr val="tx1"/>
                </a:solidFill>
              </a:endParaRPr>
            </a:p>
          </p:txBody>
        </p:sp>
        <p:sp>
          <p:nvSpPr>
            <p:cNvPr id="73" name="矩形 72">
              <a:extLst>
                <a:ext uri="{FF2B5EF4-FFF2-40B4-BE49-F238E27FC236}">
                  <a16:creationId xmlns:a16="http://schemas.microsoft.com/office/drawing/2014/main" id="{03A03DD2-531E-4E71-A247-D636F9081F0E}"/>
                </a:ext>
              </a:extLst>
            </p:cNvPr>
            <p:cNvSpPr/>
            <p:nvPr/>
          </p:nvSpPr>
          <p:spPr>
            <a:xfrm>
              <a:off x="5771060" y="2189614"/>
              <a:ext cx="408908" cy="559136"/>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76" name="矩形 75">
              <a:extLst>
                <a:ext uri="{FF2B5EF4-FFF2-40B4-BE49-F238E27FC236}">
                  <a16:creationId xmlns:a16="http://schemas.microsoft.com/office/drawing/2014/main" id="{1A14BBCB-4EBD-4826-B7E2-86B33B3B16BF}"/>
                </a:ext>
              </a:extLst>
            </p:cNvPr>
            <p:cNvSpPr/>
            <p:nvPr/>
          </p:nvSpPr>
          <p:spPr>
            <a:xfrm>
              <a:off x="1262751" y="2153277"/>
              <a:ext cx="1904689" cy="338554"/>
            </a:xfrm>
            <a:prstGeom prst="rect">
              <a:avLst/>
            </a:prstGeom>
          </p:spPr>
          <p:txBody>
            <a:bodyPr wrap="none">
              <a:spAutoFit/>
            </a:bodyPr>
            <a:lstStyle/>
            <a:p>
              <a:r>
                <a:rPr lang="en-US" altLang="zh-CN" sz="1600" dirty="0">
                  <a:latin typeface="Times New Roman" panose="02020603050405020304" pitchFamily="18" charset="0"/>
                  <a:cs typeface="Times New Roman" panose="02020603050405020304" pitchFamily="18" charset="0"/>
                </a:rPr>
                <a:t>ADD</a:t>
              </a:r>
              <a:r>
                <a:rPr lang="pt-BR" altLang="zh-CN" sz="1600" dirty="0">
                  <a:latin typeface="Times New Roman" panose="02020603050405020304" pitchFamily="18" charset="0"/>
                  <a:cs typeface="Times New Roman" panose="02020603050405020304" pitchFamily="18" charset="0"/>
                </a:rPr>
                <a:t>.w $r5, $r3, $r4</a:t>
              </a:r>
            </a:p>
          </p:txBody>
        </p:sp>
        <p:sp>
          <p:nvSpPr>
            <p:cNvPr id="77" name="矩形 76">
              <a:extLst>
                <a:ext uri="{FF2B5EF4-FFF2-40B4-BE49-F238E27FC236}">
                  <a16:creationId xmlns:a16="http://schemas.microsoft.com/office/drawing/2014/main" id="{9C124C36-8963-439D-AA4C-FB568EEC853F}"/>
                </a:ext>
              </a:extLst>
            </p:cNvPr>
            <p:cNvSpPr/>
            <p:nvPr/>
          </p:nvSpPr>
          <p:spPr>
            <a:xfrm>
              <a:off x="1286119" y="2986417"/>
              <a:ext cx="1904689" cy="338554"/>
            </a:xfrm>
            <a:prstGeom prst="rect">
              <a:avLst/>
            </a:prstGeom>
          </p:spPr>
          <p:txBody>
            <a:bodyPr wrap="none">
              <a:spAutoFit/>
            </a:bodyPr>
            <a:lstStyle/>
            <a:p>
              <a:r>
                <a:rPr lang="en-US" altLang="zh-CN" sz="1600" dirty="0">
                  <a:latin typeface="Times New Roman" panose="02020603050405020304" pitchFamily="18" charset="0"/>
                  <a:cs typeface="Times New Roman" panose="02020603050405020304" pitchFamily="18" charset="0"/>
                </a:rPr>
                <a:t>ADD</a:t>
              </a:r>
              <a:r>
                <a:rPr lang="pt-BR" altLang="zh-CN" sz="1600" dirty="0">
                  <a:latin typeface="Times New Roman" panose="02020603050405020304" pitchFamily="18" charset="0"/>
                  <a:cs typeface="Times New Roman" panose="02020603050405020304" pitchFamily="18" charset="0"/>
                </a:rPr>
                <a:t>.w $r8, $r7, $r6</a:t>
              </a:r>
            </a:p>
          </p:txBody>
        </p:sp>
        <p:sp>
          <p:nvSpPr>
            <p:cNvPr id="128" name="矩形 127">
              <a:extLst>
                <a:ext uri="{FF2B5EF4-FFF2-40B4-BE49-F238E27FC236}">
                  <a16:creationId xmlns:a16="http://schemas.microsoft.com/office/drawing/2014/main" id="{D231168C-4629-413E-9EA2-7D39DB46999F}"/>
                </a:ext>
              </a:extLst>
            </p:cNvPr>
            <p:cNvSpPr/>
            <p:nvPr/>
          </p:nvSpPr>
          <p:spPr>
            <a:xfrm>
              <a:off x="1267378" y="3675726"/>
              <a:ext cx="2102242" cy="338554"/>
            </a:xfrm>
            <a:prstGeom prst="rect">
              <a:avLst/>
            </a:prstGeom>
          </p:spPr>
          <p:txBody>
            <a:bodyPr wrap="none">
              <a:spAutoFit/>
            </a:bodyPr>
            <a:lstStyle/>
            <a:p>
              <a:r>
                <a:rPr lang="en-US" altLang="zh-CN" sz="1600" dirty="0">
                  <a:latin typeface="Times New Roman" panose="02020603050405020304" pitchFamily="18" charset="0"/>
                  <a:cs typeface="Times New Roman" panose="02020603050405020304" pitchFamily="18" charset="0"/>
                </a:rPr>
                <a:t>ADD</a:t>
              </a:r>
              <a:r>
                <a:rPr lang="pt-BR" altLang="zh-CN" sz="1600" dirty="0">
                  <a:latin typeface="Times New Roman" panose="02020603050405020304" pitchFamily="18" charset="0"/>
                  <a:cs typeface="Times New Roman" panose="02020603050405020304" pitchFamily="18" charset="0"/>
                </a:rPr>
                <a:t>.w $r11, $r10, $r9</a:t>
              </a:r>
            </a:p>
          </p:txBody>
        </p:sp>
        <p:cxnSp>
          <p:nvCxnSpPr>
            <p:cNvPr id="5" name="直接箭头连接符 4">
              <a:extLst>
                <a:ext uri="{FF2B5EF4-FFF2-40B4-BE49-F238E27FC236}">
                  <a16:creationId xmlns:a16="http://schemas.microsoft.com/office/drawing/2014/main" id="{58655E28-1153-453F-ADFF-74D57813D03B}"/>
                </a:ext>
              </a:extLst>
            </p:cNvPr>
            <p:cNvCxnSpPr>
              <a:cxnSpLocks/>
            </p:cNvCxnSpPr>
            <p:nvPr/>
          </p:nvCxnSpPr>
          <p:spPr>
            <a:xfrm flipH="1">
              <a:off x="3410652" y="2867532"/>
              <a:ext cx="87354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2" name="矩形 41">
              <a:extLst>
                <a:ext uri="{FF2B5EF4-FFF2-40B4-BE49-F238E27FC236}">
                  <a16:creationId xmlns:a16="http://schemas.microsoft.com/office/drawing/2014/main" id="{C63D5B75-3B1A-4342-9B44-A71C149C6664}"/>
                </a:ext>
              </a:extLst>
            </p:cNvPr>
            <p:cNvSpPr/>
            <p:nvPr/>
          </p:nvSpPr>
          <p:spPr>
            <a:xfrm>
              <a:off x="4245827" y="265199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800ps</a:t>
              </a:r>
              <a:endParaRPr lang="zh-CN" altLang="en-US" sz="1600" dirty="0">
                <a:solidFill>
                  <a:schemeClr val="tx1"/>
                </a:solidFill>
              </a:endParaRPr>
            </a:p>
          </p:txBody>
        </p:sp>
        <p:cxnSp>
          <p:nvCxnSpPr>
            <p:cNvPr id="43" name="直接箭头连接符 42">
              <a:extLst>
                <a:ext uri="{FF2B5EF4-FFF2-40B4-BE49-F238E27FC236}">
                  <a16:creationId xmlns:a16="http://schemas.microsoft.com/office/drawing/2014/main" id="{865A8B1C-3D9C-4BAD-9829-DBF8428C6B39}"/>
                </a:ext>
              </a:extLst>
            </p:cNvPr>
            <p:cNvCxnSpPr>
              <a:cxnSpLocks/>
            </p:cNvCxnSpPr>
            <p:nvPr/>
          </p:nvCxnSpPr>
          <p:spPr>
            <a:xfrm flipV="1">
              <a:off x="5015127" y="2867532"/>
              <a:ext cx="1160881"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8" name="矩形 77">
              <a:extLst>
                <a:ext uri="{FF2B5EF4-FFF2-40B4-BE49-F238E27FC236}">
                  <a16:creationId xmlns:a16="http://schemas.microsoft.com/office/drawing/2014/main" id="{86A8A255-1736-44C2-8CC2-F94521E18A21}"/>
                </a:ext>
              </a:extLst>
            </p:cNvPr>
            <p:cNvSpPr/>
            <p:nvPr/>
          </p:nvSpPr>
          <p:spPr>
            <a:xfrm>
              <a:off x="6183566" y="2762084"/>
              <a:ext cx="692329" cy="559139"/>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取指令</a:t>
              </a:r>
            </a:p>
          </p:txBody>
        </p:sp>
        <p:sp>
          <p:nvSpPr>
            <p:cNvPr id="79" name="矩形 78">
              <a:extLst>
                <a:ext uri="{FF2B5EF4-FFF2-40B4-BE49-F238E27FC236}">
                  <a16:creationId xmlns:a16="http://schemas.microsoft.com/office/drawing/2014/main" id="{BC8D79FA-7A91-44F3-8981-8A840D3F767E}"/>
                </a:ext>
              </a:extLst>
            </p:cNvPr>
            <p:cNvSpPr/>
            <p:nvPr/>
          </p:nvSpPr>
          <p:spPr>
            <a:xfrm>
              <a:off x="6875896" y="2762086"/>
              <a:ext cx="366578" cy="55913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读寄存器</a:t>
              </a:r>
            </a:p>
          </p:txBody>
        </p:sp>
        <p:sp>
          <p:nvSpPr>
            <p:cNvPr id="80" name="矩形 79">
              <a:extLst>
                <a:ext uri="{FF2B5EF4-FFF2-40B4-BE49-F238E27FC236}">
                  <a16:creationId xmlns:a16="http://schemas.microsoft.com/office/drawing/2014/main" id="{F114DB17-B9E0-44E2-959E-2A43657752BC}"/>
                </a:ext>
              </a:extLst>
            </p:cNvPr>
            <p:cNvSpPr/>
            <p:nvPr/>
          </p:nvSpPr>
          <p:spPr>
            <a:xfrm>
              <a:off x="7242475" y="2762085"/>
              <a:ext cx="688440" cy="55913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ALU</a:t>
              </a:r>
              <a:r>
                <a:rPr lang="zh-CN" altLang="en-US" sz="1600" dirty="0">
                  <a:solidFill>
                    <a:schemeClr val="tx1"/>
                  </a:solidFill>
                </a:rPr>
                <a:t>运算</a:t>
              </a:r>
            </a:p>
          </p:txBody>
        </p:sp>
        <p:sp>
          <p:nvSpPr>
            <p:cNvPr id="81" name="矩形 80">
              <a:extLst>
                <a:ext uri="{FF2B5EF4-FFF2-40B4-BE49-F238E27FC236}">
                  <a16:creationId xmlns:a16="http://schemas.microsoft.com/office/drawing/2014/main" id="{76637A71-2895-45EB-A7BF-30633725446C}"/>
                </a:ext>
              </a:extLst>
            </p:cNvPr>
            <p:cNvSpPr/>
            <p:nvPr/>
          </p:nvSpPr>
          <p:spPr>
            <a:xfrm>
              <a:off x="7930914" y="2762086"/>
              <a:ext cx="593704" cy="559136"/>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82" name="矩形 81">
              <a:extLst>
                <a:ext uri="{FF2B5EF4-FFF2-40B4-BE49-F238E27FC236}">
                  <a16:creationId xmlns:a16="http://schemas.microsoft.com/office/drawing/2014/main" id="{30F9042E-7A87-4463-B7E4-515C52F059C4}"/>
                </a:ext>
              </a:extLst>
            </p:cNvPr>
            <p:cNvSpPr/>
            <p:nvPr/>
          </p:nvSpPr>
          <p:spPr>
            <a:xfrm>
              <a:off x="8524619" y="2762086"/>
              <a:ext cx="408908" cy="559136"/>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cxnSp>
          <p:nvCxnSpPr>
            <p:cNvPr id="83" name="直接箭头连接符 82">
              <a:extLst>
                <a:ext uri="{FF2B5EF4-FFF2-40B4-BE49-F238E27FC236}">
                  <a16:creationId xmlns:a16="http://schemas.microsoft.com/office/drawing/2014/main" id="{A3DF3F41-1028-4481-AC84-CF066730D9C4}"/>
                </a:ext>
              </a:extLst>
            </p:cNvPr>
            <p:cNvCxnSpPr>
              <a:cxnSpLocks/>
            </p:cNvCxnSpPr>
            <p:nvPr/>
          </p:nvCxnSpPr>
          <p:spPr>
            <a:xfrm flipH="1">
              <a:off x="6164211" y="3440004"/>
              <a:ext cx="87354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4" name="矩形 83">
              <a:extLst>
                <a:ext uri="{FF2B5EF4-FFF2-40B4-BE49-F238E27FC236}">
                  <a16:creationId xmlns:a16="http://schemas.microsoft.com/office/drawing/2014/main" id="{4AD83C27-D4AD-4BFB-A1CA-16442044EB0B}"/>
                </a:ext>
              </a:extLst>
            </p:cNvPr>
            <p:cNvSpPr/>
            <p:nvPr/>
          </p:nvSpPr>
          <p:spPr>
            <a:xfrm>
              <a:off x="6999386" y="3224467"/>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800ps</a:t>
              </a:r>
              <a:endParaRPr lang="zh-CN" altLang="en-US" sz="1600" dirty="0">
                <a:solidFill>
                  <a:schemeClr val="tx1"/>
                </a:solidFill>
              </a:endParaRPr>
            </a:p>
          </p:txBody>
        </p:sp>
        <p:cxnSp>
          <p:nvCxnSpPr>
            <p:cNvPr id="85" name="直接箭头连接符 84">
              <a:extLst>
                <a:ext uri="{FF2B5EF4-FFF2-40B4-BE49-F238E27FC236}">
                  <a16:creationId xmlns:a16="http://schemas.microsoft.com/office/drawing/2014/main" id="{FFEF4F35-8587-4391-9D06-5CC7A5ABCA2B}"/>
                </a:ext>
              </a:extLst>
            </p:cNvPr>
            <p:cNvCxnSpPr>
              <a:cxnSpLocks/>
            </p:cNvCxnSpPr>
            <p:nvPr/>
          </p:nvCxnSpPr>
          <p:spPr>
            <a:xfrm flipV="1">
              <a:off x="7768686" y="3440004"/>
              <a:ext cx="1160881"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6" name="矩形 85">
              <a:extLst>
                <a:ext uri="{FF2B5EF4-FFF2-40B4-BE49-F238E27FC236}">
                  <a16:creationId xmlns:a16="http://schemas.microsoft.com/office/drawing/2014/main" id="{DBF85A38-8E77-4C53-939D-F3B51A3DF6FB}"/>
                </a:ext>
              </a:extLst>
            </p:cNvPr>
            <p:cNvSpPr/>
            <p:nvPr/>
          </p:nvSpPr>
          <p:spPr>
            <a:xfrm>
              <a:off x="8932143" y="3324067"/>
              <a:ext cx="692329" cy="559139"/>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取指令</a:t>
              </a:r>
            </a:p>
          </p:txBody>
        </p:sp>
        <p:sp>
          <p:nvSpPr>
            <p:cNvPr id="87" name="矩形 86">
              <a:extLst>
                <a:ext uri="{FF2B5EF4-FFF2-40B4-BE49-F238E27FC236}">
                  <a16:creationId xmlns:a16="http://schemas.microsoft.com/office/drawing/2014/main" id="{10E4768D-DD21-4D84-BFB5-653A5223E56C}"/>
                </a:ext>
              </a:extLst>
            </p:cNvPr>
            <p:cNvSpPr/>
            <p:nvPr/>
          </p:nvSpPr>
          <p:spPr>
            <a:xfrm>
              <a:off x="9624473" y="3324069"/>
              <a:ext cx="366578" cy="559137"/>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solidFill>
                    <a:schemeClr val="tx1"/>
                  </a:solidFill>
                </a:rPr>
                <a:t>…</a:t>
              </a:r>
              <a:endParaRPr lang="zh-CN" altLang="en-US" sz="1000" b="1" dirty="0">
                <a:solidFill>
                  <a:schemeClr val="tx1"/>
                </a:solidFill>
              </a:endParaRPr>
            </a:p>
          </p:txBody>
        </p:sp>
        <p:cxnSp>
          <p:nvCxnSpPr>
            <p:cNvPr id="91" name="直接箭头连接符 90">
              <a:extLst>
                <a:ext uri="{FF2B5EF4-FFF2-40B4-BE49-F238E27FC236}">
                  <a16:creationId xmlns:a16="http://schemas.microsoft.com/office/drawing/2014/main" id="{2A0EADE7-2D62-4583-BE64-CAEDC25AA7F4}"/>
                </a:ext>
              </a:extLst>
            </p:cNvPr>
            <p:cNvCxnSpPr>
              <a:cxnSpLocks/>
            </p:cNvCxnSpPr>
            <p:nvPr/>
          </p:nvCxnSpPr>
          <p:spPr>
            <a:xfrm flipH="1">
              <a:off x="8912789" y="3997098"/>
              <a:ext cx="278598" cy="489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3" name="直接箭头连接符 92">
              <a:extLst>
                <a:ext uri="{FF2B5EF4-FFF2-40B4-BE49-F238E27FC236}">
                  <a16:creationId xmlns:a16="http://schemas.microsoft.com/office/drawing/2014/main" id="{2B0914ED-6043-4873-AC4D-B0F153462B2B}"/>
                </a:ext>
              </a:extLst>
            </p:cNvPr>
            <p:cNvCxnSpPr>
              <a:cxnSpLocks/>
            </p:cNvCxnSpPr>
            <p:nvPr/>
          </p:nvCxnSpPr>
          <p:spPr>
            <a:xfrm flipV="1">
              <a:off x="9748965" y="4014281"/>
              <a:ext cx="25795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7" name="组合 6">
            <a:extLst>
              <a:ext uri="{FF2B5EF4-FFF2-40B4-BE49-F238E27FC236}">
                <a16:creationId xmlns:a16="http://schemas.microsoft.com/office/drawing/2014/main" id="{B0994DD2-9BE1-47D7-BEEA-088BABF41C53}"/>
              </a:ext>
            </a:extLst>
          </p:cNvPr>
          <p:cNvGrpSpPr/>
          <p:nvPr/>
        </p:nvGrpSpPr>
        <p:grpSpPr>
          <a:xfrm>
            <a:off x="457901" y="4056187"/>
            <a:ext cx="9889548" cy="2773827"/>
            <a:chOff x="457901" y="4056187"/>
            <a:chExt cx="9889548" cy="2773827"/>
          </a:xfrm>
        </p:grpSpPr>
        <p:cxnSp>
          <p:nvCxnSpPr>
            <p:cNvPr id="94" name="直接箭头连接符 93">
              <a:extLst>
                <a:ext uri="{FF2B5EF4-FFF2-40B4-BE49-F238E27FC236}">
                  <a16:creationId xmlns:a16="http://schemas.microsoft.com/office/drawing/2014/main" id="{97FD81EE-C672-4EFF-A392-186AAE4AC37C}"/>
                </a:ext>
              </a:extLst>
            </p:cNvPr>
            <p:cNvCxnSpPr>
              <a:cxnSpLocks/>
            </p:cNvCxnSpPr>
            <p:nvPr/>
          </p:nvCxnSpPr>
          <p:spPr>
            <a:xfrm>
              <a:off x="3363545" y="4481348"/>
              <a:ext cx="6983904" cy="6411"/>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cxnSp>
          <p:nvCxnSpPr>
            <p:cNvPr id="95" name="直接箭头连接符 94">
              <a:extLst>
                <a:ext uri="{FF2B5EF4-FFF2-40B4-BE49-F238E27FC236}">
                  <a16:creationId xmlns:a16="http://schemas.microsoft.com/office/drawing/2014/main" id="{AA0999C0-240D-4D3C-A632-53F0176E2DFA}"/>
                </a:ext>
              </a:extLst>
            </p:cNvPr>
            <p:cNvCxnSpPr>
              <a:cxnSpLocks/>
            </p:cNvCxnSpPr>
            <p:nvPr/>
          </p:nvCxnSpPr>
          <p:spPr>
            <a:xfrm>
              <a:off x="1117601" y="4783910"/>
              <a:ext cx="0" cy="1820581"/>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96" name="矩形 95">
              <a:extLst>
                <a:ext uri="{FF2B5EF4-FFF2-40B4-BE49-F238E27FC236}">
                  <a16:creationId xmlns:a16="http://schemas.microsoft.com/office/drawing/2014/main" id="{8F21A556-5DF9-42D6-BAD0-2C1C3282E6BE}"/>
                </a:ext>
              </a:extLst>
            </p:cNvPr>
            <p:cNvSpPr/>
            <p:nvPr/>
          </p:nvSpPr>
          <p:spPr>
            <a:xfrm>
              <a:off x="1637059" y="4260469"/>
              <a:ext cx="2105293"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时钟周期数</a:t>
              </a:r>
            </a:p>
          </p:txBody>
        </p:sp>
        <p:sp>
          <p:nvSpPr>
            <p:cNvPr id="97" name="矩形 96">
              <a:extLst>
                <a:ext uri="{FF2B5EF4-FFF2-40B4-BE49-F238E27FC236}">
                  <a16:creationId xmlns:a16="http://schemas.microsoft.com/office/drawing/2014/main" id="{5CF7F512-AFDD-4669-852E-68A06C5B0653}"/>
                </a:ext>
              </a:extLst>
            </p:cNvPr>
            <p:cNvSpPr/>
            <p:nvPr/>
          </p:nvSpPr>
          <p:spPr>
            <a:xfrm>
              <a:off x="457901" y="4265811"/>
              <a:ext cx="1439249"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程序执行顺序（按指令序）</a:t>
              </a:r>
            </a:p>
          </p:txBody>
        </p:sp>
        <p:sp>
          <p:nvSpPr>
            <p:cNvPr id="98" name="矩形 97">
              <a:extLst>
                <a:ext uri="{FF2B5EF4-FFF2-40B4-BE49-F238E27FC236}">
                  <a16:creationId xmlns:a16="http://schemas.microsoft.com/office/drawing/2014/main" id="{83F46900-20C5-4168-9B67-5F0D95231429}"/>
                </a:ext>
              </a:extLst>
            </p:cNvPr>
            <p:cNvSpPr/>
            <p:nvPr/>
          </p:nvSpPr>
          <p:spPr>
            <a:xfrm>
              <a:off x="3382900" y="4779823"/>
              <a:ext cx="692329" cy="559139"/>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取指令</a:t>
              </a:r>
            </a:p>
          </p:txBody>
        </p:sp>
        <p:sp>
          <p:nvSpPr>
            <p:cNvPr id="99" name="矩形 98">
              <a:extLst>
                <a:ext uri="{FF2B5EF4-FFF2-40B4-BE49-F238E27FC236}">
                  <a16:creationId xmlns:a16="http://schemas.microsoft.com/office/drawing/2014/main" id="{262872A9-F76D-4D8E-8CB2-BB5B778133B1}"/>
                </a:ext>
              </a:extLst>
            </p:cNvPr>
            <p:cNvSpPr/>
            <p:nvPr/>
          </p:nvSpPr>
          <p:spPr>
            <a:xfrm>
              <a:off x="4394492" y="4772157"/>
              <a:ext cx="366578" cy="55913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读寄存器</a:t>
              </a:r>
            </a:p>
          </p:txBody>
        </p:sp>
        <p:sp>
          <p:nvSpPr>
            <p:cNvPr id="100" name="矩形 99">
              <a:extLst>
                <a:ext uri="{FF2B5EF4-FFF2-40B4-BE49-F238E27FC236}">
                  <a16:creationId xmlns:a16="http://schemas.microsoft.com/office/drawing/2014/main" id="{03A67BD4-E4E6-4FFB-970B-B199E68711E1}"/>
                </a:ext>
              </a:extLst>
            </p:cNvPr>
            <p:cNvSpPr/>
            <p:nvPr/>
          </p:nvSpPr>
          <p:spPr>
            <a:xfrm>
              <a:off x="4761071" y="4772156"/>
              <a:ext cx="688440" cy="55913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ALU</a:t>
              </a:r>
              <a:r>
                <a:rPr lang="zh-CN" altLang="en-US" sz="1600" dirty="0">
                  <a:solidFill>
                    <a:schemeClr val="tx1"/>
                  </a:solidFill>
                </a:rPr>
                <a:t>运算</a:t>
              </a:r>
            </a:p>
          </p:txBody>
        </p:sp>
        <p:sp>
          <p:nvSpPr>
            <p:cNvPr id="101" name="矩形 100">
              <a:extLst>
                <a:ext uri="{FF2B5EF4-FFF2-40B4-BE49-F238E27FC236}">
                  <a16:creationId xmlns:a16="http://schemas.microsoft.com/office/drawing/2014/main" id="{DC61B17B-0474-4DAC-A6F6-E6AFF3F7E32A}"/>
                </a:ext>
              </a:extLst>
            </p:cNvPr>
            <p:cNvSpPr/>
            <p:nvPr/>
          </p:nvSpPr>
          <p:spPr>
            <a:xfrm>
              <a:off x="5449509" y="4772157"/>
              <a:ext cx="688439" cy="559136"/>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cxnSp>
          <p:nvCxnSpPr>
            <p:cNvPr id="102" name="直接连接符 101">
              <a:extLst>
                <a:ext uri="{FF2B5EF4-FFF2-40B4-BE49-F238E27FC236}">
                  <a16:creationId xmlns:a16="http://schemas.microsoft.com/office/drawing/2014/main" id="{EFCB0DA8-F740-450D-B2C3-BD73FCCCD82F}"/>
                </a:ext>
              </a:extLst>
            </p:cNvPr>
            <p:cNvCxnSpPr/>
            <p:nvPr/>
          </p:nvCxnSpPr>
          <p:spPr>
            <a:xfrm>
              <a:off x="4055874" y="4481348"/>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4746F70B-02FD-4D7D-9F86-85673C37FF1D}"/>
                </a:ext>
              </a:extLst>
            </p:cNvPr>
            <p:cNvCxnSpPr/>
            <p:nvPr/>
          </p:nvCxnSpPr>
          <p:spPr>
            <a:xfrm flipV="1">
              <a:off x="4055874" y="448134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FAB9FFE9-C261-45D8-8EFF-399337C0F2CF}"/>
                </a:ext>
              </a:extLst>
            </p:cNvPr>
            <p:cNvCxnSpPr/>
            <p:nvPr/>
          </p:nvCxnSpPr>
          <p:spPr>
            <a:xfrm flipV="1">
              <a:off x="4748203" y="448134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CF6CB829-145A-4FBA-911C-10F2FFD1D3EC}"/>
                </a:ext>
              </a:extLst>
            </p:cNvPr>
            <p:cNvCxnSpPr/>
            <p:nvPr/>
          </p:nvCxnSpPr>
          <p:spPr>
            <a:xfrm flipV="1">
              <a:off x="5442638" y="448134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FFD3D9D9-8F06-469F-82F9-341F4F3ADF1B}"/>
                </a:ext>
              </a:extLst>
            </p:cNvPr>
            <p:cNvCxnSpPr>
              <a:cxnSpLocks/>
            </p:cNvCxnSpPr>
            <p:nvPr/>
          </p:nvCxnSpPr>
          <p:spPr>
            <a:xfrm flipV="1">
              <a:off x="6132861" y="448134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B7C26533-5198-49CE-83E1-EC3B2F2D2FE3}"/>
                </a:ext>
              </a:extLst>
            </p:cNvPr>
            <p:cNvCxnSpPr/>
            <p:nvPr/>
          </p:nvCxnSpPr>
          <p:spPr>
            <a:xfrm flipV="1">
              <a:off x="6831259" y="448134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97695566-1B06-4ADF-B131-F7806144B37B}"/>
                </a:ext>
              </a:extLst>
            </p:cNvPr>
            <p:cNvCxnSpPr/>
            <p:nvPr/>
          </p:nvCxnSpPr>
          <p:spPr>
            <a:xfrm flipV="1">
              <a:off x="7526245" y="448134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CF9705B9-193E-4588-B0C4-19D3E3720FC5}"/>
                </a:ext>
              </a:extLst>
            </p:cNvPr>
            <p:cNvCxnSpPr/>
            <p:nvPr/>
          </p:nvCxnSpPr>
          <p:spPr>
            <a:xfrm flipV="1">
              <a:off x="8218574" y="448134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0F350643-9DE2-4AF6-B026-8A249E224953}"/>
                </a:ext>
              </a:extLst>
            </p:cNvPr>
            <p:cNvCxnSpPr/>
            <p:nvPr/>
          </p:nvCxnSpPr>
          <p:spPr>
            <a:xfrm flipV="1">
              <a:off x="8939561" y="448134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86D49CD8-CA9E-47D0-B00B-94D7C48B4A89}"/>
                </a:ext>
              </a:extLst>
            </p:cNvPr>
            <p:cNvCxnSpPr/>
            <p:nvPr/>
          </p:nvCxnSpPr>
          <p:spPr>
            <a:xfrm flipV="1">
              <a:off x="9628977" y="4481348"/>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112" name="矩形 111">
              <a:extLst>
                <a:ext uri="{FF2B5EF4-FFF2-40B4-BE49-F238E27FC236}">
                  <a16:creationId xmlns:a16="http://schemas.microsoft.com/office/drawing/2014/main" id="{91C39427-5DB4-482F-BC86-E85CAE84A216}"/>
                </a:ext>
              </a:extLst>
            </p:cNvPr>
            <p:cNvSpPr/>
            <p:nvPr/>
          </p:nvSpPr>
          <p:spPr>
            <a:xfrm>
              <a:off x="3617172" y="405897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200</a:t>
              </a:r>
              <a:endParaRPr lang="zh-CN" altLang="en-US" sz="1600" dirty="0">
                <a:solidFill>
                  <a:schemeClr val="tx1"/>
                </a:solidFill>
              </a:endParaRPr>
            </a:p>
          </p:txBody>
        </p:sp>
        <p:sp>
          <p:nvSpPr>
            <p:cNvPr id="113" name="矩形 112">
              <a:extLst>
                <a:ext uri="{FF2B5EF4-FFF2-40B4-BE49-F238E27FC236}">
                  <a16:creationId xmlns:a16="http://schemas.microsoft.com/office/drawing/2014/main" id="{0A53E9FC-6D7C-4411-AC86-9C8377AC2D72}"/>
                </a:ext>
              </a:extLst>
            </p:cNvPr>
            <p:cNvSpPr/>
            <p:nvPr/>
          </p:nvSpPr>
          <p:spPr>
            <a:xfrm>
              <a:off x="4321559" y="406527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400</a:t>
              </a:r>
              <a:endParaRPr lang="zh-CN" altLang="en-US" sz="1600" dirty="0">
                <a:solidFill>
                  <a:schemeClr val="tx1"/>
                </a:solidFill>
              </a:endParaRPr>
            </a:p>
          </p:txBody>
        </p:sp>
        <p:sp>
          <p:nvSpPr>
            <p:cNvPr id="114" name="矩形 113">
              <a:extLst>
                <a:ext uri="{FF2B5EF4-FFF2-40B4-BE49-F238E27FC236}">
                  <a16:creationId xmlns:a16="http://schemas.microsoft.com/office/drawing/2014/main" id="{924E6340-13A8-4112-9A64-526B980C0B90}"/>
                </a:ext>
              </a:extLst>
            </p:cNvPr>
            <p:cNvSpPr/>
            <p:nvPr/>
          </p:nvSpPr>
          <p:spPr>
            <a:xfrm>
              <a:off x="5043013" y="406776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600</a:t>
              </a:r>
              <a:endParaRPr lang="zh-CN" altLang="en-US" sz="1600" dirty="0">
                <a:solidFill>
                  <a:schemeClr val="tx1"/>
                </a:solidFill>
              </a:endParaRPr>
            </a:p>
          </p:txBody>
        </p:sp>
        <p:sp>
          <p:nvSpPr>
            <p:cNvPr id="115" name="矩形 114">
              <a:extLst>
                <a:ext uri="{FF2B5EF4-FFF2-40B4-BE49-F238E27FC236}">
                  <a16:creationId xmlns:a16="http://schemas.microsoft.com/office/drawing/2014/main" id="{1DE7C252-833A-476D-8C34-C617B26E0293}"/>
                </a:ext>
              </a:extLst>
            </p:cNvPr>
            <p:cNvSpPr/>
            <p:nvPr/>
          </p:nvSpPr>
          <p:spPr>
            <a:xfrm>
              <a:off x="5723953" y="4056187"/>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800</a:t>
              </a:r>
              <a:endParaRPr lang="zh-CN" altLang="en-US" sz="1600" dirty="0">
                <a:solidFill>
                  <a:schemeClr val="tx1"/>
                </a:solidFill>
              </a:endParaRPr>
            </a:p>
          </p:txBody>
        </p:sp>
        <p:sp>
          <p:nvSpPr>
            <p:cNvPr id="116" name="矩形 115">
              <a:extLst>
                <a:ext uri="{FF2B5EF4-FFF2-40B4-BE49-F238E27FC236}">
                  <a16:creationId xmlns:a16="http://schemas.microsoft.com/office/drawing/2014/main" id="{7E59557A-73A5-456A-8BC9-CAB2E903446E}"/>
                </a:ext>
              </a:extLst>
            </p:cNvPr>
            <p:cNvSpPr/>
            <p:nvPr/>
          </p:nvSpPr>
          <p:spPr>
            <a:xfrm>
              <a:off x="6392668" y="406728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1000</a:t>
              </a:r>
              <a:endParaRPr lang="zh-CN" altLang="en-US" sz="1600" dirty="0">
                <a:solidFill>
                  <a:schemeClr val="tx1"/>
                </a:solidFill>
              </a:endParaRPr>
            </a:p>
          </p:txBody>
        </p:sp>
        <p:sp>
          <p:nvSpPr>
            <p:cNvPr id="117" name="矩形 116">
              <a:extLst>
                <a:ext uri="{FF2B5EF4-FFF2-40B4-BE49-F238E27FC236}">
                  <a16:creationId xmlns:a16="http://schemas.microsoft.com/office/drawing/2014/main" id="{7D900451-3CF3-43F0-AFA1-50952AD7D9BA}"/>
                </a:ext>
              </a:extLst>
            </p:cNvPr>
            <p:cNvSpPr/>
            <p:nvPr/>
          </p:nvSpPr>
          <p:spPr>
            <a:xfrm>
              <a:off x="7120568" y="405668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1200</a:t>
              </a:r>
              <a:endParaRPr lang="zh-CN" altLang="en-US" sz="1600" dirty="0">
                <a:solidFill>
                  <a:schemeClr val="tx1"/>
                </a:solidFill>
              </a:endParaRPr>
            </a:p>
          </p:txBody>
        </p:sp>
        <p:sp>
          <p:nvSpPr>
            <p:cNvPr id="118" name="矩形 117">
              <a:extLst>
                <a:ext uri="{FF2B5EF4-FFF2-40B4-BE49-F238E27FC236}">
                  <a16:creationId xmlns:a16="http://schemas.microsoft.com/office/drawing/2014/main" id="{0E99D555-6437-4D94-B791-1E2A49A198CA}"/>
                </a:ext>
              </a:extLst>
            </p:cNvPr>
            <p:cNvSpPr/>
            <p:nvPr/>
          </p:nvSpPr>
          <p:spPr>
            <a:xfrm>
              <a:off x="7804304" y="405672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1400</a:t>
              </a:r>
              <a:endParaRPr lang="zh-CN" altLang="en-US" sz="1600" dirty="0">
                <a:solidFill>
                  <a:schemeClr val="tx1"/>
                </a:solidFill>
              </a:endParaRPr>
            </a:p>
          </p:txBody>
        </p:sp>
        <p:sp>
          <p:nvSpPr>
            <p:cNvPr id="119" name="矩形 118">
              <a:extLst>
                <a:ext uri="{FF2B5EF4-FFF2-40B4-BE49-F238E27FC236}">
                  <a16:creationId xmlns:a16="http://schemas.microsoft.com/office/drawing/2014/main" id="{DD1D3998-5150-4804-8BB8-BD52A0793A40}"/>
                </a:ext>
              </a:extLst>
            </p:cNvPr>
            <p:cNvSpPr/>
            <p:nvPr/>
          </p:nvSpPr>
          <p:spPr>
            <a:xfrm>
              <a:off x="8498662" y="4072177"/>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1600</a:t>
              </a:r>
              <a:endParaRPr lang="zh-CN" altLang="en-US" sz="1600" dirty="0">
                <a:solidFill>
                  <a:schemeClr val="tx1"/>
                </a:solidFill>
              </a:endParaRPr>
            </a:p>
          </p:txBody>
        </p:sp>
        <p:sp>
          <p:nvSpPr>
            <p:cNvPr id="120" name="矩形 119">
              <a:extLst>
                <a:ext uri="{FF2B5EF4-FFF2-40B4-BE49-F238E27FC236}">
                  <a16:creationId xmlns:a16="http://schemas.microsoft.com/office/drawing/2014/main" id="{4D27FD1B-7E88-409A-844D-BB43E2E16ECC}"/>
                </a:ext>
              </a:extLst>
            </p:cNvPr>
            <p:cNvSpPr/>
            <p:nvPr/>
          </p:nvSpPr>
          <p:spPr>
            <a:xfrm>
              <a:off x="9191387" y="4072177"/>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1800</a:t>
              </a:r>
              <a:endParaRPr lang="zh-CN" altLang="en-US" sz="1600" dirty="0">
                <a:solidFill>
                  <a:schemeClr val="tx1"/>
                </a:solidFill>
              </a:endParaRPr>
            </a:p>
          </p:txBody>
        </p:sp>
        <p:sp>
          <p:nvSpPr>
            <p:cNvPr id="121" name="矩形 120">
              <a:extLst>
                <a:ext uri="{FF2B5EF4-FFF2-40B4-BE49-F238E27FC236}">
                  <a16:creationId xmlns:a16="http://schemas.microsoft.com/office/drawing/2014/main" id="{71321499-D429-435B-88E6-7AB609EF992C}"/>
                </a:ext>
              </a:extLst>
            </p:cNvPr>
            <p:cNvSpPr/>
            <p:nvPr/>
          </p:nvSpPr>
          <p:spPr>
            <a:xfrm>
              <a:off x="6132861" y="4772157"/>
              <a:ext cx="319262" cy="559136"/>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122" name="矩形 121">
              <a:extLst>
                <a:ext uri="{FF2B5EF4-FFF2-40B4-BE49-F238E27FC236}">
                  <a16:creationId xmlns:a16="http://schemas.microsoft.com/office/drawing/2014/main" id="{F3889542-521C-4EF7-8758-C0B5D42ED6F9}"/>
                </a:ext>
              </a:extLst>
            </p:cNvPr>
            <p:cNvSpPr/>
            <p:nvPr/>
          </p:nvSpPr>
          <p:spPr>
            <a:xfrm>
              <a:off x="1215644" y="4743488"/>
              <a:ext cx="1904689" cy="338554"/>
            </a:xfrm>
            <a:prstGeom prst="rect">
              <a:avLst/>
            </a:prstGeom>
          </p:spPr>
          <p:txBody>
            <a:bodyPr wrap="none">
              <a:spAutoFit/>
            </a:bodyPr>
            <a:lstStyle/>
            <a:p>
              <a:r>
                <a:rPr lang="en-US" altLang="zh-CN" sz="1600" dirty="0">
                  <a:latin typeface="Times New Roman" panose="02020603050405020304" pitchFamily="18" charset="0"/>
                  <a:cs typeface="Times New Roman" panose="02020603050405020304" pitchFamily="18" charset="0"/>
                </a:rPr>
                <a:t>ADD</a:t>
              </a:r>
              <a:r>
                <a:rPr lang="pt-BR" altLang="zh-CN" sz="1600" dirty="0">
                  <a:latin typeface="Times New Roman" panose="02020603050405020304" pitchFamily="18" charset="0"/>
                  <a:cs typeface="Times New Roman" panose="02020603050405020304" pitchFamily="18" charset="0"/>
                </a:rPr>
                <a:t>.w $r5, $r3, $r4</a:t>
              </a:r>
            </a:p>
          </p:txBody>
        </p:sp>
        <p:sp>
          <p:nvSpPr>
            <p:cNvPr id="123" name="矩形 122">
              <a:extLst>
                <a:ext uri="{FF2B5EF4-FFF2-40B4-BE49-F238E27FC236}">
                  <a16:creationId xmlns:a16="http://schemas.microsoft.com/office/drawing/2014/main" id="{D25D59E8-EDD5-4E3B-82AC-291B75ECA0BD}"/>
                </a:ext>
              </a:extLst>
            </p:cNvPr>
            <p:cNvSpPr/>
            <p:nvPr/>
          </p:nvSpPr>
          <p:spPr>
            <a:xfrm>
              <a:off x="1239012" y="5576628"/>
              <a:ext cx="1904689" cy="338554"/>
            </a:xfrm>
            <a:prstGeom prst="rect">
              <a:avLst/>
            </a:prstGeom>
          </p:spPr>
          <p:txBody>
            <a:bodyPr wrap="none">
              <a:spAutoFit/>
            </a:bodyPr>
            <a:lstStyle/>
            <a:p>
              <a:r>
                <a:rPr lang="en-US" altLang="zh-CN" sz="1600" dirty="0">
                  <a:latin typeface="Times New Roman" panose="02020603050405020304" pitchFamily="18" charset="0"/>
                  <a:cs typeface="Times New Roman" panose="02020603050405020304" pitchFamily="18" charset="0"/>
                </a:rPr>
                <a:t>ADD</a:t>
              </a:r>
              <a:r>
                <a:rPr lang="pt-BR" altLang="zh-CN" sz="1600" dirty="0">
                  <a:latin typeface="Times New Roman" panose="02020603050405020304" pitchFamily="18" charset="0"/>
                  <a:cs typeface="Times New Roman" panose="02020603050405020304" pitchFamily="18" charset="0"/>
                </a:rPr>
                <a:t>.w $r8, $r7, $r6</a:t>
              </a:r>
            </a:p>
          </p:txBody>
        </p:sp>
        <p:sp>
          <p:nvSpPr>
            <p:cNvPr id="124" name="矩形 123">
              <a:extLst>
                <a:ext uri="{FF2B5EF4-FFF2-40B4-BE49-F238E27FC236}">
                  <a16:creationId xmlns:a16="http://schemas.microsoft.com/office/drawing/2014/main" id="{F9C21CDE-F3D8-4CD0-B599-A01D4DC934CB}"/>
                </a:ext>
              </a:extLst>
            </p:cNvPr>
            <p:cNvSpPr/>
            <p:nvPr/>
          </p:nvSpPr>
          <p:spPr>
            <a:xfrm>
              <a:off x="1220271" y="6265937"/>
              <a:ext cx="2102242" cy="338554"/>
            </a:xfrm>
            <a:prstGeom prst="rect">
              <a:avLst/>
            </a:prstGeom>
          </p:spPr>
          <p:txBody>
            <a:bodyPr wrap="none">
              <a:spAutoFit/>
            </a:bodyPr>
            <a:lstStyle/>
            <a:p>
              <a:r>
                <a:rPr lang="en-US" altLang="zh-CN" sz="1600" dirty="0">
                  <a:latin typeface="Times New Roman" panose="02020603050405020304" pitchFamily="18" charset="0"/>
                  <a:cs typeface="Times New Roman" panose="02020603050405020304" pitchFamily="18" charset="0"/>
                </a:rPr>
                <a:t>ADD</a:t>
              </a:r>
              <a:r>
                <a:rPr lang="pt-BR" altLang="zh-CN" sz="1600" dirty="0">
                  <a:latin typeface="Times New Roman" panose="02020603050405020304" pitchFamily="18" charset="0"/>
                  <a:cs typeface="Times New Roman" panose="02020603050405020304" pitchFamily="18" charset="0"/>
                </a:rPr>
                <a:t>.w $r11, $r10, $r9</a:t>
              </a:r>
            </a:p>
          </p:txBody>
        </p:sp>
        <p:cxnSp>
          <p:nvCxnSpPr>
            <p:cNvPr id="125" name="直接箭头连接符 124">
              <a:extLst>
                <a:ext uri="{FF2B5EF4-FFF2-40B4-BE49-F238E27FC236}">
                  <a16:creationId xmlns:a16="http://schemas.microsoft.com/office/drawing/2014/main" id="{6AE2D014-04D7-404E-8567-A3E3F08AF617}"/>
                </a:ext>
              </a:extLst>
            </p:cNvPr>
            <p:cNvCxnSpPr>
              <a:cxnSpLocks/>
            </p:cNvCxnSpPr>
            <p:nvPr/>
          </p:nvCxnSpPr>
          <p:spPr>
            <a:xfrm flipH="1">
              <a:off x="3333530" y="5473921"/>
              <a:ext cx="126275" cy="963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6" name="矩形 125">
              <a:extLst>
                <a:ext uri="{FF2B5EF4-FFF2-40B4-BE49-F238E27FC236}">
                  <a16:creationId xmlns:a16="http://schemas.microsoft.com/office/drawing/2014/main" id="{FE4D1A33-63E3-4CDB-9B01-3F7DA1EA8DCB}"/>
                </a:ext>
              </a:extLst>
            </p:cNvPr>
            <p:cNvSpPr/>
            <p:nvPr/>
          </p:nvSpPr>
          <p:spPr>
            <a:xfrm>
              <a:off x="3293084" y="523256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200ps</a:t>
              </a:r>
              <a:endParaRPr lang="zh-CN" altLang="en-US" sz="1400" dirty="0">
                <a:solidFill>
                  <a:schemeClr val="tx1"/>
                </a:solidFill>
              </a:endParaRPr>
            </a:p>
          </p:txBody>
        </p:sp>
        <p:cxnSp>
          <p:nvCxnSpPr>
            <p:cNvPr id="127" name="直接箭头连接符 126">
              <a:extLst>
                <a:ext uri="{FF2B5EF4-FFF2-40B4-BE49-F238E27FC236}">
                  <a16:creationId xmlns:a16="http://schemas.microsoft.com/office/drawing/2014/main" id="{9E228729-69E5-4707-800B-4D842BAB9950}"/>
                </a:ext>
              </a:extLst>
            </p:cNvPr>
            <p:cNvCxnSpPr>
              <a:cxnSpLocks/>
            </p:cNvCxnSpPr>
            <p:nvPr/>
          </p:nvCxnSpPr>
          <p:spPr>
            <a:xfrm>
              <a:off x="3963477" y="5478543"/>
              <a:ext cx="1023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9" name="矩形 128">
              <a:extLst>
                <a:ext uri="{FF2B5EF4-FFF2-40B4-BE49-F238E27FC236}">
                  <a16:creationId xmlns:a16="http://schemas.microsoft.com/office/drawing/2014/main" id="{0824E718-DE42-428B-B85E-FFD5CDEC63FA}"/>
                </a:ext>
              </a:extLst>
            </p:cNvPr>
            <p:cNvSpPr/>
            <p:nvPr/>
          </p:nvSpPr>
          <p:spPr>
            <a:xfrm>
              <a:off x="4075229" y="5340376"/>
              <a:ext cx="692329" cy="559139"/>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取指令</a:t>
              </a:r>
            </a:p>
          </p:txBody>
        </p:sp>
        <p:sp>
          <p:nvSpPr>
            <p:cNvPr id="130" name="矩形 129">
              <a:extLst>
                <a:ext uri="{FF2B5EF4-FFF2-40B4-BE49-F238E27FC236}">
                  <a16:creationId xmlns:a16="http://schemas.microsoft.com/office/drawing/2014/main" id="{A97AF119-A4F5-4AD0-9187-B6E24E0FF145}"/>
                </a:ext>
              </a:extLst>
            </p:cNvPr>
            <p:cNvSpPr/>
            <p:nvPr/>
          </p:nvSpPr>
          <p:spPr>
            <a:xfrm>
              <a:off x="5081383" y="5336122"/>
              <a:ext cx="366578" cy="55913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读寄存器</a:t>
              </a:r>
            </a:p>
          </p:txBody>
        </p:sp>
        <p:sp>
          <p:nvSpPr>
            <p:cNvPr id="131" name="矩形 130">
              <a:extLst>
                <a:ext uri="{FF2B5EF4-FFF2-40B4-BE49-F238E27FC236}">
                  <a16:creationId xmlns:a16="http://schemas.microsoft.com/office/drawing/2014/main" id="{34A9762C-CC94-4E96-A59C-0FC082E909C3}"/>
                </a:ext>
              </a:extLst>
            </p:cNvPr>
            <p:cNvSpPr/>
            <p:nvPr/>
          </p:nvSpPr>
          <p:spPr>
            <a:xfrm>
              <a:off x="5451079" y="5341927"/>
              <a:ext cx="688440" cy="55913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ALU</a:t>
              </a:r>
              <a:r>
                <a:rPr lang="zh-CN" altLang="en-US" sz="1600" dirty="0">
                  <a:solidFill>
                    <a:schemeClr val="tx1"/>
                  </a:solidFill>
                </a:rPr>
                <a:t>运算</a:t>
              </a:r>
            </a:p>
          </p:txBody>
        </p:sp>
        <p:sp>
          <p:nvSpPr>
            <p:cNvPr id="132" name="矩形 131">
              <a:extLst>
                <a:ext uri="{FF2B5EF4-FFF2-40B4-BE49-F238E27FC236}">
                  <a16:creationId xmlns:a16="http://schemas.microsoft.com/office/drawing/2014/main" id="{1B56C578-ACCC-4951-B7DD-2E0CF74FCAEA}"/>
                </a:ext>
              </a:extLst>
            </p:cNvPr>
            <p:cNvSpPr/>
            <p:nvPr/>
          </p:nvSpPr>
          <p:spPr>
            <a:xfrm>
              <a:off x="6139518" y="5341928"/>
              <a:ext cx="673746" cy="559136"/>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33" name="矩形 132">
              <a:extLst>
                <a:ext uri="{FF2B5EF4-FFF2-40B4-BE49-F238E27FC236}">
                  <a16:creationId xmlns:a16="http://schemas.microsoft.com/office/drawing/2014/main" id="{336CA66E-B2D7-4628-99CE-BF5F47C9E604}"/>
                </a:ext>
              </a:extLst>
            </p:cNvPr>
            <p:cNvSpPr/>
            <p:nvPr/>
          </p:nvSpPr>
          <p:spPr>
            <a:xfrm>
              <a:off x="6813264" y="5341928"/>
              <a:ext cx="354409" cy="559136"/>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cxnSp>
          <p:nvCxnSpPr>
            <p:cNvPr id="134" name="直接箭头连接符 133">
              <a:extLst>
                <a:ext uri="{FF2B5EF4-FFF2-40B4-BE49-F238E27FC236}">
                  <a16:creationId xmlns:a16="http://schemas.microsoft.com/office/drawing/2014/main" id="{9E311254-ADA8-418A-AF9A-B52A5409B327}"/>
                </a:ext>
              </a:extLst>
            </p:cNvPr>
            <p:cNvCxnSpPr>
              <a:cxnSpLocks/>
            </p:cNvCxnSpPr>
            <p:nvPr/>
          </p:nvCxnSpPr>
          <p:spPr>
            <a:xfrm flipH="1">
              <a:off x="4020925" y="6029680"/>
              <a:ext cx="16411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5" name="矩形 134">
              <a:extLst>
                <a:ext uri="{FF2B5EF4-FFF2-40B4-BE49-F238E27FC236}">
                  <a16:creationId xmlns:a16="http://schemas.microsoft.com/office/drawing/2014/main" id="{E84707C6-F252-4177-B50A-D19A4727CEF8}"/>
                </a:ext>
              </a:extLst>
            </p:cNvPr>
            <p:cNvSpPr/>
            <p:nvPr/>
          </p:nvSpPr>
          <p:spPr>
            <a:xfrm>
              <a:off x="4023239" y="5797926"/>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200ps</a:t>
              </a:r>
              <a:endParaRPr lang="zh-CN" altLang="en-US" sz="1400" dirty="0">
                <a:solidFill>
                  <a:schemeClr val="tx1"/>
                </a:solidFill>
              </a:endParaRPr>
            </a:p>
          </p:txBody>
        </p:sp>
        <p:cxnSp>
          <p:nvCxnSpPr>
            <p:cNvPr id="136" name="直接箭头连接符 135">
              <a:extLst>
                <a:ext uri="{FF2B5EF4-FFF2-40B4-BE49-F238E27FC236}">
                  <a16:creationId xmlns:a16="http://schemas.microsoft.com/office/drawing/2014/main" id="{55C45151-5417-480E-A971-13B19338CB27}"/>
                </a:ext>
              </a:extLst>
            </p:cNvPr>
            <p:cNvCxnSpPr>
              <a:cxnSpLocks/>
            </p:cNvCxnSpPr>
            <p:nvPr/>
          </p:nvCxnSpPr>
          <p:spPr>
            <a:xfrm flipV="1">
              <a:off x="4650775" y="6029680"/>
              <a:ext cx="129832"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3" name="矩形 142">
              <a:extLst>
                <a:ext uri="{FF2B5EF4-FFF2-40B4-BE49-F238E27FC236}">
                  <a16:creationId xmlns:a16="http://schemas.microsoft.com/office/drawing/2014/main" id="{EB2F45EC-3EBD-4B07-833B-84885A0C58EB}"/>
                </a:ext>
              </a:extLst>
            </p:cNvPr>
            <p:cNvSpPr/>
            <p:nvPr/>
          </p:nvSpPr>
          <p:spPr>
            <a:xfrm>
              <a:off x="4757011" y="5902790"/>
              <a:ext cx="692329" cy="559139"/>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取指令</a:t>
              </a:r>
            </a:p>
          </p:txBody>
        </p:sp>
        <p:sp>
          <p:nvSpPr>
            <p:cNvPr id="144" name="矩形 143">
              <a:extLst>
                <a:ext uri="{FF2B5EF4-FFF2-40B4-BE49-F238E27FC236}">
                  <a16:creationId xmlns:a16="http://schemas.microsoft.com/office/drawing/2014/main" id="{E2199E7F-4918-440A-A768-DC020A45814C}"/>
                </a:ext>
              </a:extLst>
            </p:cNvPr>
            <p:cNvSpPr/>
            <p:nvPr/>
          </p:nvSpPr>
          <p:spPr>
            <a:xfrm>
              <a:off x="5763165" y="5898536"/>
              <a:ext cx="366578" cy="55913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读寄存器</a:t>
              </a:r>
            </a:p>
          </p:txBody>
        </p:sp>
        <p:sp>
          <p:nvSpPr>
            <p:cNvPr id="145" name="矩形 144">
              <a:extLst>
                <a:ext uri="{FF2B5EF4-FFF2-40B4-BE49-F238E27FC236}">
                  <a16:creationId xmlns:a16="http://schemas.microsoft.com/office/drawing/2014/main" id="{755A2767-8767-45BD-B922-B2DE46C4D18D}"/>
                </a:ext>
              </a:extLst>
            </p:cNvPr>
            <p:cNvSpPr/>
            <p:nvPr/>
          </p:nvSpPr>
          <p:spPr>
            <a:xfrm>
              <a:off x="6132861" y="5904341"/>
              <a:ext cx="688440" cy="55913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ALU</a:t>
              </a:r>
              <a:r>
                <a:rPr lang="zh-CN" altLang="en-US" sz="1600" dirty="0">
                  <a:solidFill>
                    <a:schemeClr val="tx1"/>
                  </a:solidFill>
                </a:rPr>
                <a:t>运算</a:t>
              </a:r>
            </a:p>
          </p:txBody>
        </p:sp>
        <p:sp>
          <p:nvSpPr>
            <p:cNvPr id="146" name="矩形 145">
              <a:extLst>
                <a:ext uri="{FF2B5EF4-FFF2-40B4-BE49-F238E27FC236}">
                  <a16:creationId xmlns:a16="http://schemas.microsoft.com/office/drawing/2014/main" id="{02514F71-BBDB-4AFE-97E2-1DCF54191443}"/>
                </a:ext>
              </a:extLst>
            </p:cNvPr>
            <p:cNvSpPr/>
            <p:nvPr/>
          </p:nvSpPr>
          <p:spPr>
            <a:xfrm>
              <a:off x="6821299" y="5904342"/>
              <a:ext cx="704945" cy="559136"/>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47" name="矩形 146">
              <a:extLst>
                <a:ext uri="{FF2B5EF4-FFF2-40B4-BE49-F238E27FC236}">
                  <a16:creationId xmlns:a16="http://schemas.microsoft.com/office/drawing/2014/main" id="{472E13BC-E649-43F1-9D02-802E9B632879}"/>
                </a:ext>
              </a:extLst>
            </p:cNvPr>
            <p:cNvSpPr/>
            <p:nvPr/>
          </p:nvSpPr>
          <p:spPr>
            <a:xfrm>
              <a:off x="7526245" y="5904342"/>
              <a:ext cx="297668" cy="559136"/>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cxnSp>
          <p:nvCxnSpPr>
            <p:cNvPr id="150" name="直接箭头连接符 149">
              <a:extLst>
                <a:ext uri="{FF2B5EF4-FFF2-40B4-BE49-F238E27FC236}">
                  <a16:creationId xmlns:a16="http://schemas.microsoft.com/office/drawing/2014/main" id="{C6084F2E-1DB5-4064-AABA-664CB92F9D7F}"/>
                </a:ext>
              </a:extLst>
            </p:cNvPr>
            <p:cNvCxnSpPr>
              <a:cxnSpLocks/>
            </p:cNvCxnSpPr>
            <p:nvPr/>
          </p:nvCxnSpPr>
          <p:spPr>
            <a:xfrm flipH="1" flipV="1">
              <a:off x="4677536" y="6629589"/>
              <a:ext cx="103071" cy="77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1" name="矩形 150">
              <a:extLst>
                <a:ext uri="{FF2B5EF4-FFF2-40B4-BE49-F238E27FC236}">
                  <a16:creationId xmlns:a16="http://schemas.microsoft.com/office/drawing/2014/main" id="{5E76D633-B8F8-4735-AEA1-7E1815B3702C}"/>
                </a:ext>
              </a:extLst>
            </p:cNvPr>
            <p:cNvSpPr/>
            <p:nvPr/>
          </p:nvSpPr>
          <p:spPr>
            <a:xfrm>
              <a:off x="4679848" y="639783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200ps</a:t>
              </a:r>
              <a:endParaRPr lang="zh-CN" altLang="en-US" sz="1400" dirty="0">
                <a:solidFill>
                  <a:schemeClr val="tx1"/>
                </a:solidFill>
              </a:endParaRPr>
            </a:p>
          </p:txBody>
        </p:sp>
        <p:cxnSp>
          <p:nvCxnSpPr>
            <p:cNvPr id="152" name="直接箭头连接符 151">
              <a:extLst>
                <a:ext uri="{FF2B5EF4-FFF2-40B4-BE49-F238E27FC236}">
                  <a16:creationId xmlns:a16="http://schemas.microsoft.com/office/drawing/2014/main" id="{C8A6B9DF-946C-475F-8752-D719B4C7FA80}"/>
                </a:ext>
              </a:extLst>
            </p:cNvPr>
            <p:cNvCxnSpPr>
              <a:cxnSpLocks/>
            </p:cNvCxnSpPr>
            <p:nvPr/>
          </p:nvCxnSpPr>
          <p:spPr>
            <a:xfrm flipV="1">
              <a:off x="5327009" y="6629591"/>
              <a:ext cx="110207" cy="38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7" name="直接箭头连接符 156">
              <a:extLst>
                <a:ext uri="{FF2B5EF4-FFF2-40B4-BE49-F238E27FC236}">
                  <a16:creationId xmlns:a16="http://schemas.microsoft.com/office/drawing/2014/main" id="{017C1A7F-64BE-43D8-8F4F-E5175C462C6B}"/>
                </a:ext>
              </a:extLst>
            </p:cNvPr>
            <p:cNvCxnSpPr>
              <a:cxnSpLocks/>
            </p:cNvCxnSpPr>
            <p:nvPr/>
          </p:nvCxnSpPr>
          <p:spPr>
            <a:xfrm flipH="1" flipV="1">
              <a:off x="5407887" y="6629589"/>
              <a:ext cx="103071" cy="77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8" name="矩形 157">
              <a:extLst>
                <a:ext uri="{FF2B5EF4-FFF2-40B4-BE49-F238E27FC236}">
                  <a16:creationId xmlns:a16="http://schemas.microsoft.com/office/drawing/2014/main" id="{01316788-F7FF-4B2D-B21B-437B13D8A257}"/>
                </a:ext>
              </a:extLst>
            </p:cNvPr>
            <p:cNvSpPr/>
            <p:nvPr/>
          </p:nvSpPr>
          <p:spPr>
            <a:xfrm>
              <a:off x="5410199" y="639783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200ps</a:t>
              </a:r>
              <a:endParaRPr lang="zh-CN" altLang="en-US" sz="1400" dirty="0">
                <a:solidFill>
                  <a:schemeClr val="tx1"/>
                </a:solidFill>
              </a:endParaRPr>
            </a:p>
          </p:txBody>
        </p:sp>
        <p:cxnSp>
          <p:nvCxnSpPr>
            <p:cNvPr id="159" name="直接箭头连接符 158">
              <a:extLst>
                <a:ext uri="{FF2B5EF4-FFF2-40B4-BE49-F238E27FC236}">
                  <a16:creationId xmlns:a16="http://schemas.microsoft.com/office/drawing/2014/main" id="{3710EC82-354E-45B6-9F1D-A9FCA2843914}"/>
                </a:ext>
              </a:extLst>
            </p:cNvPr>
            <p:cNvCxnSpPr>
              <a:cxnSpLocks/>
            </p:cNvCxnSpPr>
            <p:nvPr/>
          </p:nvCxnSpPr>
          <p:spPr>
            <a:xfrm flipV="1">
              <a:off x="6057360" y="6629591"/>
              <a:ext cx="110207" cy="38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0" name="直接箭头连接符 159">
              <a:extLst>
                <a:ext uri="{FF2B5EF4-FFF2-40B4-BE49-F238E27FC236}">
                  <a16:creationId xmlns:a16="http://schemas.microsoft.com/office/drawing/2014/main" id="{0E6C57CC-2253-4781-92E6-BCEA8906E1A1}"/>
                </a:ext>
              </a:extLst>
            </p:cNvPr>
            <p:cNvCxnSpPr>
              <a:cxnSpLocks/>
            </p:cNvCxnSpPr>
            <p:nvPr/>
          </p:nvCxnSpPr>
          <p:spPr>
            <a:xfrm flipH="1" flipV="1">
              <a:off x="6129670" y="6630694"/>
              <a:ext cx="103071" cy="77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1" name="矩形 160">
              <a:extLst>
                <a:ext uri="{FF2B5EF4-FFF2-40B4-BE49-F238E27FC236}">
                  <a16:creationId xmlns:a16="http://schemas.microsoft.com/office/drawing/2014/main" id="{830F58B1-384F-418B-B595-CAECBCB3AA1F}"/>
                </a:ext>
              </a:extLst>
            </p:cNvPr>
            <p:cNvSpPr/>
            <p:nvPr/>
          </p:nvSpPr>
          <p:spPr>
            <a:xfrm>
              <a:off x="6131982" y="639894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200ps</a:t>
              </a:r>
              <a:endParaRPr lang="zh-CN" altLang="en-US" sz="1400" dirty="0">
                <a:solidFill>
                  <a:schemeClr val="tx1"/>
                </a:solidFill>
              </a:endParaRPr>
            </a:p>
          </p:txBody>
        </p:sp>
        <p:cxnSp>
          <p:nvCxnSpPr>
            <p:cNvPr id="162" name="直接箭头连接符 161">
              <a:extLst>
                <a:ext uri="{FF2B5EF4-FFF2-40B4-BE49-F238E27FC236}">
                  <a16:creationId xmlns:a16="http://schemas.microsoft.com/office/drawing/2014/main" id="{34DAC55D-7157-47FC-9EC4-BFBCDC7403BA}"/>
                </a:ext>
              </a:extLst>
            </p:cNvPr>
            <p:cNvCxnSpPr>
              <a:cxnSpLocks/>
            </p:cNvCxnSpPr>
            <p:nvPr/>
          </p:nvCxnSpPr>
          <p:spPr>
            <a:xfrm flipV="1">
              <a:off x="6779143" y="6630696"/>
              <a:ext cx="110207" cy="38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3" name="直接箭头连接符 162">
              <a:extLst>
                <a:ext uri="{FF2B5EF4-FFF2-40B4-BE49-F238E27FC236}">
                  <a16:creationId xmlns:a16="http://schemas.microsoft.com/office/drawing/2014/main" id="{DAD60D70-0EF2-4777-9F6E-3AA57D1EA47B}"/>
                </a:ext>
              </a:extLst>
            </p:cNvPr>
            <p:cNvCxnSpPr>
              <a:cxnSpLocks/>
            </p:cNvCxnSpPr>
            <p:nvPr/>
          </p:nvCxnSpPr>
          <p:spPr>
            <a:xfrm flipH="1" flipV="1">
              <a:off x="6824746" y="6622305"/>
              <a:ext cx="103071" cy="77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4" name="矩形 163">
              <a:extLst>
                <a:ext uri="{FF2B5EF4-FFF2-40B4-BE49-F238E27FC236}">
                  <a16:creationId xmlns:a16="http://schemas.microsoft.com/office/drawing/2014/main" id="{70CBDFEB-9796-461F-855D-2F2A0F0F830E}"/>
                </a:ext>
              </a:extLst>
            </p:cNvPr>
            <p:cNvSpPr/>
            <p:nvPr/>
          </p:nvSpPr>
          <p:spPr>
            <a:xfrm>
              <a:off x="6827058" y="639055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200ps</a:t>
              </a:r>
              <a:endParaRPr lang="zh-CN" altLang="en-US" sz="1400" dirty="0">
                <a:solidFill>
                  <a:schemeClr val="tx1"/>
                </a:solidFill>
              </a:endParaRPr>
            </a:p>
          </p:txBody>
        </p:sp>
        <p:cxnSp>
          <p:nvCxnSpPr>
            <p:cNvPr id="165" name="直接箭头连接符 164">
              <a:extLst>
                <a:ext uri="{FF2B5EF4-FFF2-40B4-BE49-F238E27FC236}">
                  <a16:creationId xmlns:a16="http://schemas.microsoft.com/office/drawing/2014/main" id="{F078554F-355E-463B-A653-FF5444CD26C3}"/>
                </a:ext>
              </a:extLst>
            </p:cNvPr>
            <p:cNvCxnSpPr>
              <a:cxnSpLocks/>
            </p:cNvCxnSpPr>
            <p:nvPr/>
          </p:nvCxnSpPr>
          <p:spPr>
            <a:xfrm flipV="1">
              <a:off x="7474219" y="6622307"/>
              <a:ext cx="110207" cy="38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6" name="直接箭头连接符 165">
              <a:extLst>
                <a:ext uri="{FF2B5EF4-FFF2-40B4-BE49-F238E27FC236}">
                  <a16:creationId xmlns:a16="http://schemas.microsoft.com/office/drawing/2014/main" id="{47B945B7-7B92-44AE-B74E-249CA30B041E}"/>
                </a:ext>
              </a:extLst>
            </p:cNvPr>
            <p:cNvCxnSpPr>
              <a:cxnSpLocks/>
            </p:cNvCxnSpPr>
            <p:nvPr/>
          </p:nvCxnSpPr>
          <p:spPr>
            <a:xfrm flipH="1" flipV="1">
              <a:off x="7546529" y="6613916"/>
              <a:ext cx="103071" cy="77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7" name="矩形 166">
              <a:extLst>
                <a:ext uri="{FF2B5EF4-FFF2-40B4-BE49-F238E27FC236}">
                  <a16:creationId xmlns:a16="http://schemas.microsoft.com/office/drawing/2014/main" id="{01D4D991-E34E-4F10-B318-C5A7FA700D3B}"/>
                </a:ext>
              </a:extLst>
            </p:cNvPr>
            <p:cNvSpPr/>
            <p:nvPr/>
          </p:nvSpPr>
          <p:spPr>
            <a:xfrm>
              <a:off x="7548841" y="638216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200ps</a:t>
              </a:r>
              <a:endParaRPr lang="zh-CN" altLang="en-US" sz="1400" dirty="0">
                <a:solidFill>
                  <a:schemeClr val="tx1"/>
                </a:solidFill>
              </a:endParaRPr>
            </a:p>
          </p:txBody>
        </p:sp>
        <p:cxnSp>
          <p:nvCxnSpPr>
            <p:cNvPr id="168" name="直接箭头连接符 167">
              <a:extLst>
                <a:ext uri="{FF2B5EF4-FFF2-40B4-BE49-F238E27FC236}">
                  <a16:creationId xmlns:a16="http://schemas.microsoft.com/office/drawing/2014/main" id="{08C2B9B2-1250-453B-8582-8D2166141A97}"/>
                </a:ext>
              </a:extLst>
            </p:cNvPr>
            <p:cNvCxnSpPr>
              <a:cxnSpLocks/>
            </p:cNvCxnSpPr>
            <p:nvPr/>
          </p:nvCxnSpPr>
          <p:spPr>
            <a:xfrm flipV="1">
              <a:off x="8196002" y="6613918"/>
              <a:ext cx="110207" cy="38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604272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指令流水线</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solidFill>
                  <a:schemeClr val="tx1"/>
                </a:solidFill>
              </a:rPr>
              <a:t>例</a:t>
            </a:r>
            <a:r>
              <a:rPr lang="en-US" altLang="zh-CN" dirty="0">
                <a:solidFill>
                  <a:schemeClr val="tx1"/>
                </a:solidFill>
              </a:rPr>
              <a:t>5.1 </a:t>
            </a:r>
            <a:r>
              <a:rPr lang="en-US" altLang="zh-CN" dirty="0" err="1">
                <a:solidFill>
                  <a:schemeClr val="tx1"/>
                </a:solidFill>
              </a:rPr>
              <a:t>LoongArch</a:t>
            </a:r>
            <a:r>
              <a:rPr lang="zh-CN" altLang="en-US" dirty="0">
                <a:solidFill>
                  <a:schemeClr val="tx1"/>
                </a:solidFill>
              </a:rPr>
              <a:t>中的单周期指令模型与指令流水线</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18</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5384744"/>
          </a:xfrm>
          <a:prstGeom prst="rect">
            <a:avLst/>
          </a:prstGeom>
          <a:noFill/>
        </p:spPr>
        <p:txBody>
          <a:bodyPr wrap="square" rtlCol="0">
            <a:spAutoFit/>
          </a:bodyPr>
          <a:lstStyle/>
          <a:p>
            <a:pPr marL="530225" lvl="1" defTabSz="914400">
              <a:lnSpc>
                <a:spcPct val="94000"/>
              </a:lnSpc>
              <a:spcBef>
                <a:spcPts val="500"/>
              </a:spcBef>
              <a:spcAft>
                <a:spcPts val="200"/>
              </a:spcAft>
            </a:pPr>
            <a:r>
              <a:rPr lang="zh-CN" altLang="en-US" dirty="0"/>
              <a:t>（</a:t>
            </a:r>
            <a:r>
              <a:rPr lang="en-US" altLang="zh-CN" dirty="0"/>
              <a:t>1</a:t>
            </a:r>
            <a:r>
              <a:rPr lang="zh-CN" altLang="en-US" dirty="0"/>
              <a:t>）</a:t>
            </a:r>
            <a:r>
              <a:rPr lang="zh-CN" altLang="zh-CN" dirty="0"/>
              <a:t>在单周期指令模型中，完成一条指令的时钟周期应为多长？</a:t>
            </a:r>
            <a:endParaRPr lang="en-US" altLang="zh-CN" dirty="0">
              <a:solidFill>
                <a:srgbClr val="191B0E"/>
              </a:solidFill>
              <a:latin typeface="Times New Roman" panose="02020603050405020304" pitchFamily="18" charset="0"/>
              <a:cs typeface="Times New Roman" panose="02020603050405020304" pitchFamily="18" charset="0"/>
            </a:endParaRPr>
          </a:p>
          <a:p>
            <a:pPr marL="530225" lvl="1" defTabSz="914400">
              <a:lnSpc>
                <a:spcPct val="94000"/>
              </a:lnSpc>
              <a:spcBef>
                <a:spcPts val="500"/>
              </a:spcBef>
              <a:spcAft>
                <a:spcPts val="200"/>
              </a:spcAft>
            </a:pPr>
            <a:r>
              <a:rPr lang="en-US" altLang="zh-CN" b="1" dirty="0">
                <a:solidFill>
                  <a:srgbClr val="191B0E"/>
                </a:solidFill>
                <a:latin typeface="Times New Roman" panose="02020603050405020304" pitchFamily="18" charset="0"/>
                <a:cs typeface="Times New Roman" panose="02020603050405020304" pitchFamily="18" charset="0"/>
              </a:rPr>
              <a:t>    </a:t>
            </a:r>
            <a:r>
              <a:rPr lang="zh-CN" altLang="en-US" b="1" dirty="0">
                <a:solidFill>
                  <a:srgbClr val="C00000"/>
                </a:solidFill>
              </a:rPr>
              <a:t>解：</a:t>
            </a:r>
            <a:r>
              <a:rPr lang="zh-CN" altLang="en-US" dirty="0">
                <a:solidFill>
                  <a:prstClr val="black"/>
                </a:solidFill>
              </a:rPr>
              <a:t>在单周期指令模型中，一个时钟周期执行一条指令，因此时钟周期的时间长度必须满足最慢的指令。在我们考虑的四条指令中，最慢的是取字（</a:t>
            </a:r>
            <a:r>
              <a:rPr lang="en-US" altLang="zh-CN" dirty="0" err="1">
                <a:solidFill>
                  <a:prstClr val="black"/>
                </a:solidFill>
              </a:rPr>
              <a:t>ld.w</a:t>
            </a:r>
            <a:r>
              <a:rPr lang="zh-CN" altLang="en-US" dirty="0">
                <a:solidFill>
                  <a:prstClr val="black"/>
                </a:solidFill>
              </a:rPr>
              <a:t>）指令，总时长为</a:t>
            </a:r>
            <a:r>
              <a:rPr lang="en-US" altLang="zh-CN" dirty="0">
                <a:solidFill>
                  <a:prstClr val="black"/>
                </a:solidFill>
              </a:rPr>
              <a:t>800ps</a:t>
            </a:r>
            <a:r>
              <a:rPr lang="zh-CN" altLang="en-US" dirty="0">
                <a:solidFill>
                  <a:prstClr val="black"/>
                </a:solidFill>
              </a:rPr>
              <a:t>，因此时钟周期应设置为</a:t>
            </a:r>
            <a:r>
              <a:rPr lang="en-US" altLang="zh-CN" dirty="0">
                <a:solidFill>
                  <a:prstClr val="black"/>
                </a:solidFill>
              </a:rPr>
              <a:t>800ps</a:t>
            </a:r>
            <a:r>
              <a:rPr lang="zh-CN" altLang="en-US" dirty="0">
                <a:solidFill>
                  <a:prstClr val="black"/>
                </a:solidFill>
              </a:rPr>
              <a:t>。</a:t>
            </a:r>
            <a:endParaRPr lang="en-US" altLang="zh-CN" dirty="0">
              <a:solidFill>
                <a:prstClr val="black"/>
              </a:solidFill>
            </a:endParaRPr>
          </a:p>
          <a:p>
            <a:pPr marL="530225" lvl="1" defTabSz="914400">
              <a:lnSpc>
                <a:spcPct val="94000"/>
              </a:lnSpc>
              <a:spcBef>
                <a:spcPts val="500"/>
              </a:spcBef>
              <a:spcAft>
                <a:spcPts val="200"/>
              </a:spcAft>
            </a:pPr>
            <a:r>
              <a:rPr lang="zh-CN" altLang="en-US" dirty="0"/>
              <a:t>（</a:t>
            </a:r>
            <a:r>
              <a:rPr lang="en-US" altLang="zh-CN" dirty="0"/>
              <a:t>2</a:t>
            </a:r>
            <a:r>
              <a:rPr lang="zh-CN" altLang="en-US" dirty="0"/>
              <a:t>）如果使用指令流水线，时钟周期应该设置为多长？</a:t>
            </a:r>
            <a:endParaRPr lang="en-US" altLang="zh-CN" dirty="0"/>
          </a:p>
          <a:p>
            <a:pPr marL="530225" lvl="1" defTabSz="914400">
              <a:lnSpc>
                <a:spcPct val="94000"/>
              </a:lnSpc>
              <a:spcBef>
                <a:spcPts val="500"/>
              </a:spcBef>
              <a:spcAft>
                <a:spcPts val="200"/>
              </a:spcAft>
            </a:pPr>
            <a:r>
              <a:rPr lang="en-US" altLang="zh-CN" b="1" dirty="0">
                <a:solidFill>
                  <a:srgbClr val="191B0E"/>
                </a:solidFill>
                <a:latin typeface="Times New Roman" panose="02020603050405020304" pitchFamily="18" charset="0"/>
                <a:cs typeface="Times New Roman" panose="02020603050405020304" pitchFamily="18" charset="0"/>
              </a:rPr>
              <a:t>    </a:t>
            </a:r>
            <a:r>
              <a:rPr lang="zh-CN" altLang="en-US" b="1" dirty="0">
                <a:solidFill>
                  <a:srgbClr val="C00000"/>
                </a:solidFill>
              </a:rPr>
              <a:t>解：</a:t>
            </a:r>
            <a:r>
              <a:rPr lang="zh-CN" altLang="en-US" dirty="0">
                <a:solidFill>
                  <a:prstClr val="black"/>
                </a:solidFill>
              </a:rPr>
              <a:t>与单周期指令模型类似，指令流水线的时钟周期必须要满足最慢的步骤，在指令执行的五个步骤中，耗时最长的是存储器的存取和</a:t>
            </a:r>
            <a:r>
              <a:rPr lang="en-US" altLang="zh-CN" dirty="0">
                <a:solidFill>
                  <a:prstClr val="black"/>
                </a:solidFill>
              </a:rPr>
              <a:t>ALU</a:t>
            </a:r>
            <a:r>
              <a:rPr lang="zh-CN" altLang="en-US" dirty="0">
                <a:solidFill>
                  <a:prstClr val="black"/>
                </a:solidFill>
              </a:rPr>
              <a:t>操作，均为</a:t>
            </a:r>
            <a:r>
              <a:rPr lang="en-US" altLang="zh-CN" dirty="0">
                <a:solidFill>
                  <a:prstClr val="black"/>
                </a:solidFill>
              </a:rPr>
              <a:t>200ps</a:t>
            </a:r>
            <a:r>
              <a:rPr lang="zh-CN" altLang="en-US" dirty="0">
                <a:solidFill>
                  <a:prstClr val="black"/>
                </a:solidFill>
              </a:rPr>
              <a:t>，因此指令流水线的时钟周期为</a:t>
            </a:r>
            <a:r>
              <a:rPr lang="en-US" altLang="zh-CN" dirty="0">
                <a:solidFill>
                  <a:prstClr val="black"/>
                </a:solidFill>
              </a:rPr>
              <a:t>200ps</a:t>
            </a:r>
            <a:r>
              <a:rPr lang="zh-CN" altLang="en-US" dirty="0">
                <a:solidFill>
                  <a:prstClr val="black"/>
                </a:solidFill>
              </a:rPr>
              <a:t>。</a:t>
            </a:r>
            <a:endParaRPr lang="en-US" altLang="zh-CN" dirty="0">
              <a:solidFill>
                <a:prstClr val="black"/>
              </a:solidFill>
            </a:endParaRPr>
          </a:p>
          <a:p>
            <a:pPr marL="530225" lvl="1" defTabSz="914400">
              <a:lnSpc>
                <a:spcPct val="94000"/>
              </a:lnSpc>
              <a:spcBef>
                <a:spcPts val="500"/>
              </a:spcBef>
              <a:spcAft>
                <a:spcPts val="200"/>
              </a:spcAft>
            </a:pPr>
            <a:r>
              <a:rPr lang="zh-CN" altLang="en-US" dirty="0">
                <a:solidFill>
                  <a:srgbClr val="191B0E"/>
                </a:solidFill>
                <a:latin typeface="Times New Roman" panose="02020603050405020304" pitchFamily="18" charset="0"/>
                <a:cs typeface="Times New Roman" panose="02020603050405020304" pitchFamily="18" charset="0"/>
              </a:rPr>
              <a:t>（</a:t>
            </a:r>
            <a:r>
              <a:rPr lang="en-US" altLang="zh-CN" dirty="0">
                <a:solidFill>
                  <a:srgbClr val="191B0E"/>
                </a:solidFill>
                <a:latin typeface="Times New Roman" panose="02020603050405020304" pitchFamily="18" charset="0"/>
                <a:cs typeface="Times New Roman" panose="02020603050405020304" pitchFamily="18" charset="0"/>
              </a:rPr>
              <a:t>3</a:t>
            </a:r>
            <a:r>
              <a:rPr lang="zh-CN" altLang="en-US" dirty="0">
                <a:solidFill>
                  <a:srgbClr val="191B0E"/>
                </a:solidFill>
                <a:latin typeface="Times New Roman" panose="02020603050405020304" pitchFamily="18" charset="0"/>
                <a:cs typeface="Times New Roman" panose="02020603050405020304" pitchFamily="18" charset="0"/>
              </a:rPr>
              <a:t>）如果执行</a:t>
            </a:r>
            <a:r>
              <a:rPr lang="en-US" altLang="zh-CN" dirty="0">
                <a:solidFill>
                  <a:srgbClr val="191B0E"/>
                </a:solidFill>
                <a:latin typeface="Times New Roman" panose="02020603050405020304" pitchFamily="18" charset="0"/>
                <a:cs typeface="Times New Roman" panose="02020603050405020304" pitchFamily="18" charset="0"/>
              </a:rPr>
              <a:t>3</a:t>
            </a:r>
            <a:r>
              <a:rPr lang="zh-CN" altLang="en-US" dirty="0">
                <a:solidFill>
                  <a:srgbClr val="191B0E"/>
                </a:solidFill>
                <a:latin typeface="Times New Roman" panose="02020603050405020304" pitchFamily="18" charset="0"/>
                <a:cs typeface="Times New Roman" panose="02020603050405020304" pitchFamily="18" charset="0"/>
              </a:rPr>
              <a:t>条指令，加速比为多少？</a:t>
            </a:r>
          </a:p>
          <a:p>
            <a:pPr marL="530225" lvl="1" defTabSz="914400">
              <a:lnSpc>
                <a:spcPct val="94000"/>
              </a:lnSpc>
              <a:spcBef>
                <a:spcPts val="500"/>
              </a:spcBef>
              <a:spcAft>
                <a:spcPts val="200"/>
              </a:spcAft>
            </a:pPr>
            <a:r>
              <a:rPr lang="zh-CN" altLang="en-US" b="1" dirty="0">
                <a:solidFill>
                  <a:srgbClr val="C00000"/>
                </a:solidFill>
              </a:rPr>
              <a:t>   解：</a:t>
            </a:r>
            <a:r>
              <a:rPr lang="zh-CN" altLang="en-US" dirty="0">
                <a:solidFill>
                  <a:srgbClr val="191B0E"/>
                </a:solidFill>
                <a:latin typeface="Times New Roman" panose="02020603050405020304" pitchFamily="18" charset="0"/>
                <a:cs typeface="Times New Roman" panose="02020603050405020304" pitchFamily="18" charset="0"/>
              </a:rPr>
              <a:t>如图所示，单周期指令模型执行单条指令的时间为</a:t>
            </a:r>
            <a:r>
              <a:rPr lang="en-US" altLang="zh-CN" dirty="0">
                <a:solidFill>
                  <a:srgbClr val="191B0E"/>
                </a:solidFill>
                <a:latin typeface="Times New Roman" panose="02020603050405020304" pitchFamily="18" charset="0"/>
                <a:cs typeface="Times New Roman" panose="02020603050405020304" pitchFamily="18" charset="0"/>
              </a:rPr>
              <a:t>800ps</a:t>
            </a:r>
            <a:r>
              <a:rPr lang="zh-CN" altLang="en-US" dirty="0">
                <a:solidFill>
                  <a:srgbClr val="191B0E"/>
                </a:solidFill>
                <a:latin typeface="Times New Roman" panose="02020603050405020304" pitchFamily="18" charset="0"/>
                <a:cs typeface="Times New Roman" panose="02020603050405020304" pitchFamily="18" charset="0"/>
              </a:rPr>
              <a:t>，因此执行</a:t>
            </a:r>
            <a:r>
              <a:rPr lang="en-US" altLang="zh-CN" dirty="0">
                <a:solidFill>
                  <a:srgbClr val="191B0E"/>
                </a:solidFill>
                <a:latin typeface="Times New Roman" panose="02020603050405020304" pitchFamily="18" charset="0"/>
                <a:cs typeface="Times New Roman" panose="02020603050405020304" pitchFamily="18" charset="0"/>
              </a:rPr>
              <a:t>3</a:t>
            </a:r>
            <a:r>
              <a:rPr lang="zh-CN" altLang="en-US" dirty="0">
                <a:solidFill>
                  <a:srgbClr val="191B0E"/>
                </a:solidFill>
                <a:latin typeface="Times New Roman" panose="02020603050405020304" pitchFamily="18" charset="0"/>
                <a:cs typeface="Times New Roman" panose="02020603050405020304" pitchFamily="18" charset="0"/>
              </a:rPr>
              <a:t>条指令所需时间为</a:t>
            </a:r>
            <a:r>
              <a:rPr lang="en-US" altLang="zh-CN" dirty="0">
                <a:solidFill>
                  <a:srgbClr val="191B0E"/>
                </a:solidFill>
                <a:latin typeface="Times New Roman" panose="02020603050405020304" pitchFamily="18" charset="0"/>
                <a:cs typeface="Times New Roman" panose="02020603050405020304" pitchFamily="18" charset="0"/>
              </a:rPr>
              <a:t>2400ps</a:t>
            </a:r>
            <a:r>
              <a:rPr lang="zh-CN" altLang="en-US" dirty="0">
                <a:solidFill>
                  <a:srgbClr val="191B0E"/>
                </a:solidFill>
                <a:latin typeface="Times New Roman" panose="02020603050405020304" pitchFamily="18" charset="0"/>
                <a:cs typeface="Times New Roman" panose="02020603050405020304" pitchFamily="18" charset="0"/>
              </a:rPr>
              <a:t>。在指令流水线中，一个时钟周期执行指令周期中的一个子过程，所需时间为</a:t>
            </a:r>
            <a:r>
              <a:rPr lang="en-US" altLang="zh-CN" dirty="0">
                <a:solidFill>
                  <a:srgbClr val="191B0E"/>
                </a:solidFill>
                <a:latin typeface="Times New Roman" panose="02020603050405020304" pitchFamily="18" charset="0"/>
                <a:cs typeface="Times New Roman" panose="02020603050405020304" pitchFamily="18" charset="0"/>
              </a:rPr>
              <a:t>200ps</a:t>
            </a:r>
            <a:r>
              <a:rPr lang="zh-CN" altLang="en-US" dirty="0">
                <a:solidFill>
                  <a:srgbClr val="191B0E"/>
                </a:solidFill>
                <a:latin typeface="Times New Roman" panose="02020603050405020304" pitchFamily="18" charset="0"/>
                <a:cs typeface="Times New Roman" panose="02020603050405020304" pitchFamily="18" charset="0"/>
              </a:rPr>
              <a:t>，因此执行一条指令所需时间为</a:t>
            </a:r>
            <a:r>
              <a:rPr lang="en-US" altLang="zh-CN" dirty="0">
                <a:solidFill>
                  <a:srgbClr val="191B0E"/>
                </a:solidFill>
                <a:latin typeface="Times New Roman" panose="02020603050405020304" pitchFamily="18" charset="0"/>
                <a:cs typeface="Times New Roman" panose="02020603050405020304" pitchFamily="18" charset="0"/>
              </a:rPr>
              <a:t>1000ps</a:t>
            </a:r>
            <a:r>
              <a:rPr lang="zh-CN" altLang="en-US" dirty="0">
                <a:solidFill>
                  <a:srgbClr val="191B0E"/>
                </a:solidFill>
                <a:latin typeface="Times New Roman" panose="02020603050405020304" pitchFamily="18" charset="0"/>
                <a:cs typeface="Times New Roman" panose="02020603050405020304" pitchFamily="18" charset="0"/>
              </a:rPr>
              <a:t>。执行</a:t>
            </a:r>
            <a:r>
              <a:rPr lang="en-US" altLang="zh-CN" dirty="0">
                <a:solidFill>
                  <a:srgbClr val="191B0E"/>
                </a:solidFill>
                <a:latin typeface="Times New Roman" panose="02020603050405020304" pitchFamily="18" charset="0"/>
                <a:cs typeface="Times New Roman" panose="02020603050405020304" pitchFamily="18" charset="0"/>
              </a:rPr>
              <a:t>3</a:t>
            </a:r>
            <a:r>
              <a:rPr lang="zh-CN" altLang="en-US" dirty="0">
                <a:solidFill>
                  <a:srgbClr val="191B0E"/>
                </a:solidFill>
                <a:latin typeface="Times New Roman" panose="02020603050405020304" pitchFamily="18" charset="0"/>
                <a:cs typeface="Times New Roman" panose="02020603050405020304" pitchFamily="18" charset="0"/>
              </a:rPr>
              <a:t>条指令所需时间为</a:t>
            </a:r>
            <a:r>
              <a:rPr lang="en-US" altLang="zh-CN" dirty="0">
                <a:solidFill>
                  <a:srgbClr val="191B0E"/>
                </a:solidFill>
                <a:latin typeface="Times New Roman" panose="02020603050405020304" pitchFamily="18" charset="0"/>
                <a:cs typeface="Times New Roman" panose="02020603050405020304" pitchFamily="18" charset="0"/>
              </a:rPr>
              <a:t>1400ps</a:t>
            </a:r>
            <a:r>
              <a:rPr lang="zh-CN" altLang="en-US" dirty="0">
                <a:solidFill>
                  <a:srgbClr val="191B0E"/>
                </a:solidFill>
                <a:latin typeface="Times New Roman" panose="02020603050405020304" pitchFamily="18" charset="0"/>
                <a:cs typeface="Times New Roman" panose="02020603050405020304" pitchFamily="18" charset="0"/>
              </a:rPr>
              <a:t>。因此，加速比为</a:t>
            </a:r>
            <a:r>
              <a:rPr lang="en-US" altLang="zh-CN" dirty="0">
                <a:solidFill>
                  <a:srgbClr val="191B0E"/>
                </a:solidFill>
                <a:latin typeface="Times New Roman" panose="02020603050405020304" pitchFamily="18" charset="0"/>
                <a:cs typeface="Times New Roman" panose="02020603050405020304" pitchFamily="18" charset="0"/>
              </a:rPr>
              <a:t>2400/1400≈1.7</a:t>
            </a:r>
            <a:r>
              <a:rPr lang="zh-CN" altLang="en-US" dirty="0">
                <a:solidFill>
                  <a:srgbClr val="191B0E"/>
                </a:solidFill>
                <a:latin typeface="Times New Roman" panose="02020603050405020304" pitchFamily="18" charset="0"/>
                <a:cs typeface="Times New Roman" panose="02020603050405020304" pitchFamily="18" charset="0"/>
              </a:rPr>
              <a:t>，这里加速比较小的原因是流水线未填满，同时由于指令流水线的时钟周期需要考虑最慢的步骤，因此指令流水线下单条指令的执行时长为</a:t>
            </a:r>
            <a:r>
              <a:rPr lang="en-US" altLang="zh-CN" dirty="0">
                <a:solidFill>
                  <a:srgbClr val="191B0E"/>
                </a:solidFill>
                <a:latin typeface="Times New Roman" panose="02020603050405020304" pitchFamily="18" charset="0"/>
                <a:cs typeface="Times New Roman" panose="02020603050405020304" pitchFamily="18" charset="0"/>
              </a:rPr>
              <a:t>1000ps</a:t>
            </a:r>
            <a:r>
              <a:rPr lang="zh-CN" altLang="en-US" dirty="0">
                <a:solidFill>
                  <a:srgbClr val="191B0E"/>
                </a:solidFill>
                <a:latin typeface="Times New Roman" panose="02020603050405020304" pitchFamily="18" charset="0"/>
                <a:cs typeface="Times New Roman" panose="02020603050405020304" pitchFamily="18" charset="0"/>
              </a:rPr>
              <a:t>，大于单周期指令模型</a:t>
            </a:r>
            <a:r>
              <a:rPr lang="en-US" altLang="zh-CN" dirty="0">
                <a:solidFill>
                  <a:srgbClr val="191B0E"/>
                </a:solidFill>
                <a:latin typeface="Times New Roman" panose="02020603050405020304" pitchFamily="18" charset="0"/>
                <a:cs typeface="Times New Roman" panose="02020603050405020304" pitchFamily="18" charset="0"/>
              </a:rPr>
              <a:t>800ps</a:t>
            </a:r>
            <a:r>
              <a:rPr lang="zh-CN" altLang="en-US" dirty="0">
                <a:solidFill>
                  <a:srgbClr val="191B0E"/>
                </a:solidFill>
                <a:latin typeface="Times New Roman" panose="02020603050405020304" pitchFamily="18" charset="0"/>
                <a:cs typeface="Times New Roman" panose="02020603050405020304" pitchFamily="18" charset="0"/>
              </a:rPr>
              <a:t>的单条指令执行时间。</a:t>
            </a:r>
          </a:p>
          <a:p>
            <a:pPr marL="530225" lvl="1" defTabSz="914400">
              <a:lnSpc>
                <a:spcPct val="94000"/>
              </a:lnSpc>
              <a:spcBef>
                <a:spcPts val="500"/>
              </a:spcBef>
              <a:spcAft>
                <a:spcPts val="200"/>
              </a:spcAft>
            </a:pPr>
            <a:endParaRPr lang="zh-CN" altLang="en-US" dirty="0">
              <a:solidFill>
                <a:srgbClr val="191B0E"/>
              </a:solidFill>
              <a:latin typeface="Times New Roman" panose="02020603050405020304" pitchFamily="18" charset="0"/>
              <a:cs typeface="Times New Roman" panose="02020603050405020304" pitchFamily="18" charset="0"/>
            </a:endParaRPr>
          </a:p>
          <a:p>
            <a:pPr marL="530225" lvl="1" defTabSz="914400">
              <a:lnSpc>
                <a:spcPct val="94000"/>
              </a:lnSpc>
              <a:spcBef>
                <a:spcPts val="500"/>
              </a:spcBef>
              <a:spcAft>
                <a:spcPts val="200"/>
              </a:spcAft>
            </a:pPr>
            <a:endParaRPr lang="zh-CN" altLang="en-US" dirty="0">
              <a:solidFill>
                <a:srgbClr val="191B0E"/>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62024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指令流水线</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solidFill>
                  <a:schemeClr val="tx1"/>
                </a:solidFill>
              </a:rPr>
              <a:t>例</a:t>
            </a:r>
            <a:r>
              <a:rPr lang="en-US" altLang="zh-CN" dirty="0">
                <a:solidFill>
                  <a:schemeClr val="tx1"/>
                </a:solidFill>
              </a:rPr>
              <a:t>5.1 </a:t>
            </a:r>
            <a:r>
              <a:rPr lang="en-US" altLang="zh-CN" dirty="0" err="1">
                <a:solidFill>
                  <a:schemeClr val="tx1"/>
                </a:solidFill>
              </a:rPr>
              <a:t>LoongArch</a:t>
            </a:r>
            <a:r>
              <a:rPr lang="zh-CN" altLang="en-US" dirty="0">
                <a:solidFill>
                  <a:schemeClr val="tx1"/>
                </a:solidFill>
              </a:rPr>
              <a:t>中的单周期指令模型与指令流水线</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19</a:t>
            </a:fld>
            <a:endParaRPr lang="zh-CN" altLang="en-US"/>
          </a:p>
        </p:txBody>
      </p:sp>
      <mc:AlternateContent xmlns:mc="http://schemas.openxmlformats.org/markup-compatibility/2006" xmlns:a14="http://schemas.microsoft.com/office/drawing/2010/main">
        <mc:Choice Requires="a14">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1656479"/>
              </a:xfrm>
              <a:prstGeom prst="rect">
                <a:avLst/>
              </a:prstGeom>
              <a:noFill/>
            </p:spPr>
            <p:txBody>
              <a:bodyPr wrap="square" rtlCol="0">
                <a:spAutoFit/>
              </a:bodyPr>
              <a:lstStyle/>
              <a:p>
                <a:pPr marL="530225" lvl="1" defTabSz="914400">
                  <a:lnSpc>
                    <a:spcPct val="94000"/>
                  </a:lnSpc>
                  <a:spcBef>
                    <a:spcPts val="500"/>
                  </a:spcBef>
                  <a:spcAft>
                    <a:spcPts val="200"/>
                  </a:spcAft>
                </a:pPr>
                <a:r>
                  <a:rPr lang="zh-CN" altLang="en-US" dirty="0"/>
                  <a:t>（</a:t>
                </a:r>
                <a:r>
                  <a:rPr lang="en-US" altLang="zh-CN" dirty="0"/>
                  <a:t>4</a:t>
                </a:r>
                <a:r>
                  <a:rPr lang="zh-CN" altLang="en-US" dirty="0"/>
                  <a:t>）如果执行无数条指令，理想情况下加速比为多少？</a:t>
                </a:r>
                <a:endParaRPr lang="en-US" altLang="zh-CN" dirty="0"/>
              </a:p>
              <a:p>
                <a:pPr marL="530225" lvl="1" defTabSz="914400">
                  <a:lnSpc>
                    <a:spcPct val="94000"/>
                  </a:lnSpc>
                  <a:spcBef>
                    <a:spcPts val="500"/>
                  </a:spcBef>
                  <a:spcAft>
                    <a:spcPts val="200"/>
                  </a:spcAft>
                </a:pPr>
                <a:r>
                  <a:rPr lang="en-US" altLang="zh-CN" b="1" dirty="0">
                    <a:solidFill>
                      <a:srgbClr val="191B0E"/>
                    </a:solidFill>
                    <a:latin typeface="Times New Roman" panose="02020603050405020304" pitchFamily="18" charset="0"/>
                    <a:cs typeface="Times New Roman" panose="02020603050405020304" pitchFamily="18" charset="0"/>
                  </a:rPr>
                  <a:t>    </a:t>
                </a:r>
                <a:r>
                  <a:rPr lang="zh-CN" altLang="en-US" b="1" dirty="0">
                    <a:solidFill>
                      <a:srgbClr val="C00000"/>
                    </a:solidFill>
                  </a:rPr>
                  <a:t>解：</a:t>
                </a:r>
                <a:r>
                  <a:rPr lang="zh-CN" altLang="en-US" dirty="0">
                    <a:solidFill>
                      <a:prstClr val="black"/>
                    </a:solidFill>
                  </a:rPr>
                  <a:t>首先考虑将指令数量与执行时间联系起来，假设指令数量为</a:t>
                </a:r>
                <a:r>
                  <a:rPr lang="en-US" altLang="zh-CN" dirty="0">
                    <a:solidFill>
                      <a:prstClr val="black"/>
                    </a:solidFill>
                  </a:rPr>
                  <a:t>n</a:t>
                </a:r>
                <a:r>
                  <a:rPr lang="zh-CN" altLang="en-US" dirty="0">
                    <a:solidFill>
                      <a:prstClr val="black"/>
                    </a:solidFill>
                  </a:rPr>
                  <a:t>，那么单周期指令模型中，指令的执行时间为（时钟周期*指令数量）＝ </a:t>
                </a:r>
                <a:r>
                  <a:rPr lang="en-US" altLang="zh-CN" dirty="0">
                    <a:solidFill>
                      <a:prstClr val="black"/>
                    </a:solidFill>
                    <a:latin typeface="Times New Roman" panose="02020603050405020304" pitchFamily="18" charset="0"/>
                    <a:cs typeface="Times New Roman" panose="02020603050405020304" pitchFamily="18" charset="0"/>
                  </a:rPr>
                  <a:t>800*n</a:t>
                </a:r>
                <a:r>
                  <a:rPr lang="zh-CN" altLang="en-US" dirty="0">
                    <a:solidFill>
                      <a:prstClr val="black"/>
                    </a:solidFill>
                  </a:rPr>
                  <a:t>；在指令流水线中，由于除了第一条指令需要</a:t>
                </a:r>
                <a:r>
                  <a:rPr lang="en-US" altLang="zh-CN" dirty="0">
                    <a:solidFill>
                      <a:prstClr val="black"/>
                    </a:solidFill>
                    <a:latin typeface="Times New Roman" panose="02020603050405020304" pitchFamily="18" charset="0"/>
                    <a:cs typeface="Times New Roman" panose="02020603050405020304" pitchFamily="18" charset="0"/>
                  </a:rPr>
                  <a:t>1000ps</a:t>
                </a:r>
                <a:r>
                  <a:rPr lang="zh-CN" altLang="en-US" dirty="0">
                    <a:solidFill>
                      <a:prstClr val="black"/>
                    </a:solidFill>
                  </a:rPr>
                  <a:t>外，每增加一条指令，执行时间增加</a:t>
                </a:r>
                <a:r>
                  <a:rPr lang="en-US" altLang="zh-CN" dirty="0">
                    <a:solidFill>
                      <a:prstClr val="black"/>
                    </a:solidFill>
                    <a:latin typeface="Times New Roman" panose="02020603050405020304" pitchFamily="18" charset="0"/>
                    <a:cs typeface="Times New Roman" panose="02020603050405020304" pitchFamily="18" charset="0"/>
                  </a:rPr>
                  <a:t>200ps</a:t>
                </a:r>
                <a:r>
                  <a:rPr lang="zh-CN" altLang="en-US" dirty="0">
                    <a:solidFill>
                      <a:prstClr val="black"/>
                    </a:solidFill>
                  </a:rPr>
                  <a:t>，因此指令的执行时间为</a:t>
                </a:r>
                <a:r>
                  <a:rPr lang="en-US" altLang="zh-CN" dirty="0">
                    <a:solidFill>
                      <a:prstClr val="black"/>
                    </a:solidFill>
                    <a:latin typeface="Times New Roman" panose="02020603050405020304" pitchFamily="18" charset="0"/>
                    <a:cs typeface="Times New Roman" panose="02020603050405020304" pitchFamily="18" charset="0"/>
                  </a:rPr>
                  <a:t>1000+200</a:t>
                </a:r>
                <a:r>
                  <a:rPr lang="zh-CN" altLang="en-US" dirty="0">
                    <a:solidFill>
                      <a:prstClr val="black"/>
                    </a:solidFill>
                    <a:latin typeface="Times New Roman" panose="02020603050405020304" pitchFamily="18" charset="0"/>
                    <a:cs typeface="Times New Roman" panose="02020603050405020304" pitchFamily="18" charset="0"/>
                  </a:rPr>
                  <a:t>（</a:t>
                </a:r>
                <a:r>
                  <a:rPr lang="en-US" altLang="zh-CN" dirty="0">
                    <a:solidFill>
                      <a:prstClr val="black"/>
                    </a:solidFill>
                    <a:latin typeface="Times New Roman" panose="02020603050405020304" pitchFamily="18" charset="0"/>
                    <a:cs typeface="Times New Roman" panose="02020603050405020304" pitchFamily="18" charset="0"/>
                  </a:rPr>
                  <a:t>n-1</a:t>
                </a:r>
                <a:r>
                  <a:rPr lang="zh-CN" altLang="en-US" dirty="0">
                    <a:solidFill>
                      <a:prstClr val="black"/>
                    </a:solidFill>
                    <a:latin typeface="Times New Roman" panose="02020603050405020304" pitchFamily="18" charset="0"/>
                    <a:cs typeface="Times New Roman" panose="02020603050405020304" pitchFamily="18" charset="0"/>
                  </a:rPr>
                  <a:t>）</a:t>
                </a:r>
                <a:r>
                  <a:rPr lang="en-US" altLang="zh-CN" dirty="0">
                    <a:solidFill>
                      <a:prstClr val="black"/>
                    </a:solidFill>
                    <a:latin typeface="Times New Roman" panose="02020603050405020304" pitchFamily="18" charset="0"/>
                    <a:cs typeface="Times New Roman" panose="02020603050405020304" pitchFamily="18" charset="0"/>
                  </a:rPr>
                  <a:t>= 800</a:t>
                </a:r>
                <a:r>
                  <a:rPr lang="zh-CN" altLang="en-US" dirty="0">
                    <a:solidFill>
                      <a:prstClr val="black"/>
                    </a:solidFill>
                    <a:latin typeface="Times New Roman" panose="02020603050405020304" pitchFamily="18" charset="0"/>
                    <a:cs typeface="Times New Roman" panose="02020603050405020304" pitchFamily="18" charset="0"/>
                  </a:rPr>
                  <a:t>＋</a:t>
                </a:r>
                <a:r>
                  <a:rPr lang="en-US" altLang="zh-CN" dirty="0">
                    <a:solidFill>
                      <a:prstClr val="black"/>
                    </a:solidFill>
                    <a:latin typeface="Times New Roman" panose="02020603050405020304" pitchFamily="18" charset="0"/>
                    <a:cs typeface="Times New Roman" panose="02020603050405020304" pitchFamily="18" charset="0"/>
                  </a:rPr>
                  <a:t>200*n</a:t>
                </a:r>
                <a:r>
                  <a:rPr lang="zh-CN" altLang="en-US" dirty="0">
                    <a:solidFill>
                      <a:prstClr val="black"/>
                    </a:solidFill>
                  </a:rPr>
                  <a:t>。因此，当</a:t>
                </a:r>
                <a:r>
                  <a:rPr lang="en-US" altLang="zh-CN" dirty="0">
                    <a:solidFill>
                      <a:prstClr val="black"/>
                    </a:solidFill>
                  </a:rPr>
                  <a:t>n</a:t>
                </a:r>
                <a:r>
                  <a:rPr lang="zh-CN" altLang="en-US" dirty="0">
                    <a:solidFill>
                      <a:prstClr val="black"/>
                    </a:solidFill>
                  </a:rPr>
                  <a:t>趋于无穷时，加速比为</a:t>
                </a:r>
                <a14:m>
                  <m:oMath xmlns:m="http://schemas.openxmlformats.org/officeDocument/2006/math">
                    <m:f>
                      <m:fPr>
                        <m:ctrlPr>
                          <a:rPr lang="en-US" altLang="zh-CN" i="1" smtClean="0">
                            <a:solidFill>
                              <a:prstClr val="black"/>
                            </a:solidFill>
                            <a:latin typeface="Cambria Math" panose="02040503050406030204" pitchFamily="18" charset="0"/>
                          </a:rPr>
                        </m:ctrlPr>
                      </m:fPr>
                      <m:num>
                        <m:r>
                          <a:rPr lang="en-US" altLang="zh-CN" i="1">
                            <a:solidFill>
                              <a:prstClr val="black"/>
                            </a:solidFill>
                            <a:latin typeface="Cambria Math" panose="02040503050406030204" pitchFamily="18" charset="0"/>
                          </a:rPr>
                          <m:t>800∗</m:t>
                        </m:r>
                        <m:r>
                          <a:rPr lang="en-US" altLang="zh-CN" i="1">
                            <a:solidFill>
                              <a:prstClr val="black"/>
                            </a:solidFill>
                            <a:latin typeface="Cambria Math" panose="02040503050406030204" pitchFamily="18" charset="0"/>
                          </a:rPr>
                          <m:t>𝑛</m:t>
                        </m:r>
                      </m:num>
                      <m:den>
                        <m:r>
                          <a:rPr lang="en-US" altLang="zh-CN" i="1">
                            <a:solidFill>
                              <a:prstClr val="black"/>
                            </a:solidFill>
                            <a:latin typeface="Cambria Math" panose="02040503050406030204" pitchFamily="18" charset="0"/>
                          </a:rPr>
                          <m:t>800</m:t>
                        </m:r>
                        <m:r>
                          <a:rPr lang="zh-CN" altLang="en-US"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200∗</m:t>
                        </m:r>
                        <m:r>
                          <a:rPr lang="en-US" altLang="zh-CN" i="1">
                            <a:solidFill>
                              <a:prstClr val="black"/>
                            </a:solidFill>
                            <a:latin typeface="Cambria Math" panose="02040503050406030204" pitchFamily="18" charset="0"/>
                          </a:rPr>
                          <m:t>𝑛</m:t>
                        </m:r>
                      </m:den>
                    </m:f>
                  </m:oMath>
                </a14:m>
                <a:endParaRPr lang="zh-CN" altLang="en-US" sz="2000" dirty="0">
                  <a:solidFill>
                    <a:schemeClr val="tx2"/>
                  </a:solidFill>
                  <a:latin typeface="Times New Roman" panose="02020603050405020304" pitchFamily="18" charset="0"/>
                  <a:cs typeface="Times New Roman" panose="02020603050405020304" pitchFamily="18" charset="0"/>
                </a:endParaRPr>
              </a:p>
            </p:txBody>
          </p:sp>
        </mc:Choice>
        <mc:Fallback xmlns="">
          <p:sp>
            <p:nvSpPr>
              <p:cNvPr id="24" name="矩形 23">
                <a:extLst>
                  <a:ext uri="{FF2B5EF4-FFF2-40B4-BE49-F238E27FC236}">
                    <a16:creationId xmlns:a16="http://schemas.microsoft.com/office/drawing/2014/main" id="{C04A6DD0-0D5F-EF41-AAE9-711F1271746E}"/>
                  </a:ext>
                </a:extLst>
              </p:cNvPr>
              <p:cNvSpPr>
                <a:spLocks noRot="1" noChangeAspect="1" noMove="1" noResize="1" noEditPoints="1" noAdjustHandles="1" noChangeArrowheads="1" noChangeShapeType="1" noTextEdit="1"/>
              </p:cNvSpPr>
              <p:nvPr/>
            </p:nvSpPr>
            <p:spPr>
              <a:xfrm>
                <a:off x="158673" y="1471004"/>
                <a:ext cx="10839294" cy="1656479"/>
              </a:xfrm>
              <a:prstGeom prst="rect">
                <a:avLst/>
              </a:prstGeom>
              <a:blipFill>
                <a:blip r:embed="rId3"/>
                <a:stretch>
                  <a:fillRect t="-3676" r="-213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87941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6E8766EF-228F-4F87-8A6B-98F6F33F08C2}"/>
              </a:ext>
            </a:extLst>
          </p:cNvPr>
          <p:cNvSpPr>
            <a:spLocks noGrp="1"/>
          </p:cNvSpPr>
          <p:nvPr>
            <p:ph idx="1"/>
          </p:nvPr>
        </p:nvSpPr>
        <p:spPr>
          <a:xfrm>
            <a:off x="1" y="1082938"/>
            <a:ext cx="12192000" cy="5140062"/>
          </a:xfrm>
        </p:spPr>
        <p:txBody>
          <a:bodyPr/>
          <a:lstStyle/>
          <a:p>
            <a:r>
              <a:rPr lang="zh-CN" altLang="en-US" dirty="0"/>
              <a:t>第一节：可执行目标文件的生成</a:t>
            </a:r>
            <a:endParaRPr lang="en-US" altLang="zh-CN" dirty="0"/>
          </a:p>
          <a:p>
            <a:pPr lvl="1"/>
            <a:r>
              <a:rPr lang="zh-CN" altLang="en-US" dirty="0"/>
              <a:t>编译</a:t>
            </a:r>
            <a:endParaRPr lang="en-US" altLang="zh-CN" dirty="0"/>
          </a:p>
          <a:p>
            <a:pPr lvl="1"/>
            <a:r>
              <a:rPr lang="zh-CN" altLang="zh-CN" dirty="0"/>
              <a:t>汇编</a:t>
            </a:r>
            <a:endParaRPr lang="en-US" altLang="zh-CN" dirty="0"/>
          </a:p>
          <a:p>
            <a:pPr lvl="1"/>
            <a:r>
              <a:rPr lang="zh-CN" altLang="en-US" dirty="0"/>
              <a:t>链接</a:t>
            </a:r>
            <a:endParaRPr lang="en-US" altLang="zh-CN" dirty="0"/>
          </a:p>
          <a:p>
            <a:r>
              <a:rPr lang="zh-CN" altLang="en-US" dirty="0"/>
              <a:t>第二节：可执行目标文件的运行</a:t>
            </a:r>
            <a:endParaRPr lang="en-US" altLang="zh-CN" dirty="0"/>
          </a:p>
          <a:p>
            <a:pPr lvl="1"/>
            <a:r>
              <a:rPr lang="zh-CN" altLang="en-US" dirty="0"/>
              <a:t>加载</a:t>
            </a:r>
            <a:endParaRPr lang="en-US" altLang="zh-CN" dirty="0"/>
          </a:p>
          <a:p>
            <a:pPr lvl="1"/>
            <a:r>
              <a:rPr lang="zh-CN" altLang="en-US" dirty="0"/>
              <a:t>程序执行过程</a:t>
            </a:r>
            <a:endParaRPr lang="en-US" altLang="zh-CN" dirty="0"/>
          </a:p>
          <a:p>
            <a:pPr lvl="1"/>
            <a:r>
              <a:rPr lang="zh-CN" altLang="en-US" dirty="0"/>
              <a:t>指令执行介绍</a:t>
            </a:r>
            <a:endParaRPr lang="en-US" altLang="zh-CN" dirty="0"/>
          </a:p>
          <a:p>
            <a:pPr marL="384175" lvl="1" indent="-384175">
              <a:spcBef>
                <a:spcPts val="1000"/>
              </a:spcBef>
              <a:buFont typeface="Wingdings" panose="05000000000000000000" pitchFamily="2" charset="2"/>
              <a:buChar char="Ø"/>
            </a:pPr>
            <a:r>
              <a:rPr lang="zh-CN" altLang="en-US" sz="2400" b="1" dirty="0"/>
              <a:t>第三节：流水线技术</a:t>
            </a:r>
            <a:endParaRPr lang="en-US" altLang="zh-CN" sz="2400" b="1" dirty="0"/>
          </a:p>
          <a:p>
            <a:pPr lvl="1"/>
            <a:r>
              <a:rPr lang="zh-CN" altLang="en-US" dirty="0"/>
              <a:t>流水线方式</a:t>
            </a:r>
            <a:endParaRPr lang="en-US" altLang="zh-CN" dirty="0"/>
          </a:p>
          <a:p>
            <a:pPr lvl="1"/>
            <a:r>
              <a:rPr lang="zh-CN" altLang="en-US" dirty="0"/>
              <a:t>指令流水线</a:t>
            </a:r>
            <a:endParaRPr lang="en-US" altLang="zh-CN" dirty="0"/>
          </a:p>
          <a:p>
            <a:pPr lvl="1"/>
            <a:r>
              <a:rPr lang="zh-CN" altLang="en-US" dirty="0"/>
              <a:t>流水线存在的问题</a:t>
            </a:r>
            <a:endParaRPr lang="en-US" altLang="zh-CN" dirty="0"/>
          </a:p>
          <a:p>
            <a:pPr lvl="1"/>
            <a:r>
              <a:rPr lang="zh-CN" altLang="en-US" dirty="0"/>
              <a:t>流水线与异常处理</a:t>
            </a:r>
            <a:endParaRPr lang="en-US" altLang="zh-CN" dirty="0"/>
          </a:p>
          <a:p>
            <a:pPr lvl="1"/>
            <a:r>
              <a:rPr lang="zh-CN" altLang="en-US" dirty="0"/>
              <a:t>流水线优化技术</a:t>
            </a:r>
            <a:endParaRPr lang="en-US" altLang="zh-CN" dirty="0"/>
          </a:p>
          <a:p>
            <a:pPr lvl="1"/>
            <a:endParaRPr lang="en-US" altLang="zh-CN" sz="2400" b="1" dirty="0"/>
          </a:p>
        </p:txBody>
      </p:sp>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p:txBody>
          <a:bodyPr/>
          <a:lstStyle/>
          <a:p>
            <a:r>
              <a:rPr lang="zh-CN" altLang="en-US" dirty="0">
                <a:solidFill>
                  <a:schemeClr val="tx1"/>
                </a:solidFill>
              </a:rPr>
              <a:t>内容提要</a:t>
            </a: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2</a:t>
            </a:fld>
            <a:endParaRPr lang="zh-CN" altLang="en-US" dirty="0"/>
          </a:p>
        </p:txBody>
      </p:sp>
    </p:spTree>
    <p:extLst>
      <p:ext uri="{BB962C8B-B14F-4D97-AF65-F5344CB8AC3E}">
        <p14:creationId xmlns:p14="http://schemas.microsoft.com/office/powerpoint/2010/main" val="32882441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流水线存在的问题</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zh-CN" dirty="0"/>
              <a:t>冒险</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20</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4285212"/>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流水线中存在这样一种情况，在下一个时钟周期内，待执行指令无法正常执行，这种情况称为冒险（</a:t>
            </a:r>
            <a:r>
              <a:rPr lang="en-US" altLang="zh-CN" sz="2000" dirty="0"/>
              <a:t>Hazard</a:t>
            </a:r>
            <a:r>
              <a:rPr lang="zh-CN" altLang="en-US" sz="2000" dirty="0"/>
              <a:t>）。</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出现冒险的原因是，若继续按指令流水线的方式来执行指令，可能会导致不正确的计算结果。</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三种典型的流水线冒险：</a:t>
            </a:r>
            <a:endParaRPr lang="en-US" altLang="zh-CN" sz="2000" dirty="0">
              <a:solidFill>
                <a:schemeClr val="tx2"/>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zh-CN" altLang="zh-CN" dirty="0"/>
              <a:t>数据冒险</a:t>
            </a:r>
            <a:endParaRPr lang="en-US" altLang="zh-CN" dirty="0">
              <a:solidFill>
                <a:srgbClr val="191B0E"/>
              </a:solidFill>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zh-CN" altLang="zh-CN" dirty="0"/>
              <a:t>控制冒险</a:t>
            </a:r>
            <a:endParaRPr lang="en-US" altLang="zh-CN" dirty="0"/>
          </a:p>
          <a:p>
            <a:pPr marL="1273175" lvl="2" indent="-285750" defTabSz="914400">
              <a:lnSpc>
                <a:spcPct val="94000"/>
              </a:lnSpc>
              <a:spcBef>
                <a:spcPts val="500"/>
              </a:spcBef>
              <a:spcAft>
                <a:spcPts val="200"/>
              </a:spcAft>
              <a:buSzPct val="50000"/>
              <a:buFont typeface="Wingdings" pitchFamily="2" charset="2"/>
              <a:buChar char="u"/>
            </a:pPr>
            <a:r>
              <a:rPr lang="zh-CN" altLang="zh-CN" dirty="0"/>
              <a:t>结构冒险</a:t>
            </a:r>
            <a:endParaRPr lang="en-US" altLang="zh-CN" dirty="0">
              <a:solidFill>
                <a:srgbClr val="191B0E"/>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94004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流水线存在的问题</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zh-CN" dirty="0"/>
              <a:t>数据冒险</a:t>
            </a:r>
            <a:endParaRPr lang="en-US" altLang="zh-CN" dirty="0">
              <a:solidFill>
                <a:srgbClr val="191B0E"/>
              </a:solidFill>
              <a:latin typeface="Times New Roman" panose="02020603050405020304" pitchFamily="18" charset="0"/>
              <a:cs typeface="Times New Roman" panose="02020603050405020304" pitchFamily="18" charset="0"/>
            </a:endParaRPr>
          </a:p>
          <a:p>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21</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5242910"/>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数据冒险（</a:t>
            </a:r>
            <a:r>
              <a:rPr lang="en-US" altLang="zh-CN" sz="2000" dirty="0"/>
              <a:t>Data hazard</a:t>
            </a:r>
            <a:r>
              <a:rPr lang="zh-CN" altLang="en-US" sz="2000" dirty="0"/>
              <a:t>）指的是，一条指令的执行需要使用前一条指令的运行结果，但是这个运行结果还没有被写回。</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发生数据冒险，</a:t>
            </a:r>
            <a:r>
              <a:rPr lang="zh-CN" altLang="en-US" sz="2000" dirty="0">
                <a:solidFill>
                  <a:srgbClr val="FF0000"/>
                </a:solidFill>
              </a:rPr>
              <a:t>主要跟数据读写的顺序有</a:t>
            </a:r>
            <a:r>
              <a:rPr lang="zh-CN" altLang="en-US" sz="2000" dirty="0"/>
              <a:t>关，常见的会引发数据冒险的读写依赖有以下三种：写后读（</a:t>
            </a:r>
            <a:r>
              <a:rPr lang="en-US" altLang="zh-CN" sz="2000" dirty="0"/>
              <a:t>Read After Write</a:t>
            </a:r>
            <a:r>
              <a:rPr lang="zh-CN" altLang="en-US" sz="2000" dirty="0"/>
              <a:t>，</a:t>
            </a:r>
            <a:r>
              <a:rPr lang="en-US" altLang="zh-CN" sz="2000" dirty="0"/>
              <a:t>RAW</a:t>
            </a:r>
            <a:r>
              <a:rPr lang="zh-CN" altLang="en-US" sz="2000" dirty="0"/>
              <a:t>）依赖，读后写（</a:t>
            </a:r>
            <a:r>
              <a:rPr lang="en-US" altLang="zh-CN" sz="2000" dirty="0"/>
              <a:t>Write After Read</a:t>
            </a:r>
            <a:r>
              <a:rPr lang="zh-CN" altLang="en-US" sz="2000" dirty="0"/>
              <a:t>，</a:t>
            </a:r>
            <a:r>
              <a:rPr lang="en-US" altLang="zh-CN" sz="2000" dirty="0"/>
              <a:t>WAR</a:t>
            </a:r>
            <a:r>
              <a:rPr lang="zh-CN" altLang="en-US" sz="2000" dirty="0"/>
              <a:t>）依赖和写后写（</a:t>
            </a:r>
            <a:r>
              <a:rPr lang="en-US" altLang="zh-CN" sz="2000" dirty="0"/>
              <a:t>Write After Write</a:t>
            </a:r>
            <a:r>
              <a:rPr lang="zh-CN" altLang="en-US" sz="2000" dirty="0"/>
              <a:t>，</a:t>
            </a:r>
            <a:r>
              <a:rPr lang="en-US" altLang="zh-CN" sz="2000" dirty="0"/>
              <a:t>WAW</a:t>
            </a:r>
            <a:r>
              <a:rPr lang="zh-CN" altLang="en-US" sz="2000" dirty="0"/>
              <a:t>）依赖。</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t>假设指令</a:t>
            </a:r>
            <a:r>
              <a:rPr lang="en-US" altLang="zh-CN" sz="2000" dirty="0"/>
              <a:t>A</a:t>
            </a:r>
            <a:r>
              <a:rPr lang="zh-CN" altLang="zh-CN" sz="2000" dirty="0"/>
              <a:t>先于指令</a:t>
            </a:r>
            <a:r>
              <a:rPr lang="en-US" altLang="zh-CN" sz="2000" dirty="0"/>
              <a:t>B</a:t>
            </a:r>
            <a:r>
              <a:rPr lang="zh-CN" altLang="zh-CN" sz="2000" dirty="0"/>
              <a:t>执行</a:t>
            </a:r>
            <a:r>
              <a:rPr lang="en-US" altLang="zh-CN" sz="2000" dirty="0"/>
              <a:t>:</a:t>
            </a:r>
          </a:p>
          <a:p>
            <a:pPr marL="1273175" lvl="2" indent="-285750" defTabSz="914400">
              <a:lnSpc>
                <a:spcPct val="94000"/>
              </a:lnSpc>
              <a:spcBef>
                <a:spcPts val="500"/>
              </a:spcBef>
              <a:spcAft>
                <a:spcPts val="200"/>
              </a:spcAft>
              <a:buSzPct val="50000"/>
              <a:buFont typeface="Wingdings" pitchFamily="2" charset="2"/>
              <a:buChar char="u"/>
            </a:pPr>
            <a:r>
              <a:rPr lang="en-US" altLang="zh-CN" dirty="0"/>
              <a:t>RAW</a:t>
            </a:r>
            <a:r>
              <a:rPr lang="zh-CN" altLang="en-US" dirty="0"/>
              <a:t>：</a:t>
            </a:r>
            <a:r>
              <a:rPr lang="zh-CN" altLang="zh-CN" dirty="0"/>
              <a:t>指令</a:t>
            </a:r>
            <a:r>
              <a:rPr lang="en-US" altLang="zh-CN" dirty="0"/>
              <a:t>A</a:t>
            </a:r>
            <a:r>
              <a:rPr lang="zh-CN" altLang="zh-CN" dirty="0"/>
              <a:t>会将数据写入寄存器，而指令</a:t>
            </a:r>
            <a:r>
              <a:rPr lang="en-US" altLang="zh-CN" dirty="0"/>
              <a:t>B</a:t>
            </a:r>
            <a:r>
              <a:rPr lang="zh-CN" altLang="zh-CN" dirty="0"/>
              <a:t>会读取指令</a:t>
            </a:r>
            <a:r>
              <a:rPr lang="en-US" altLang="zh-CN" dirty="0"/>
              <a:t>A</a:t>
            </a:r>
            <a:r>
              <a:rPr lang="zh-CN" altLang="zh-CN" dirty="0"/>
              <a:t>写入寄存器的内容</a:t>
            </a:r>
            <a:r>
              <a:rPr lang="zh-CN" altLang="en-US" dirty="0"/>
              <a:t>。</a:t>
            </a:r>
            <a:endParaRPr lang="en-US" altLang="zh-CN" dirty="0"/>
          </a:p>
          <a:p>
            <a:pPr marL="1273175" lvl="2" indent="-285750" defTabSz="914400">
              <a:lnSpc>
                <a:spcPct val="94000"/>
              </a:lnSpc>
              <a:spcBef>
                <a:spcPts val="500"/>
              </a:spcBef>
              <a:spcAft>
                <a:spcPts val="200"/>
              </a:spcAft>
              <a:buSzPct val="50000"/>
              <a:buFont typeface="Wingdings" pitchFamily="2" charset="2"/>
              <a:buChar char="u"/>
            </a:pPr>
            <a:r>
              <a:rPr lang="en-US" altLang="zh-CN" dirty="0"/>
              <a:t>WAR</a:t>
            </a:r>
            <a:r>
              <a:rPr lang="zh-CN" altLang="en-US" dirty="0"/>
              <a:t>：</a:t>
            </a:r>
            <a:r>
              <a:rPr lang="zh-CN" altLang="zh-CN" dirty="0"/>
              <a:t>指令</a:t>
            </a:r>
            <a:r>
              <a:rPr lang="en-US" altLang="zh-CN" dirty="0"/>
              <a:t>A</a:t>
            </a:r>
            <a:r>
              <a:rPr lang="zh-CN" altLang="zh-CN" dirty="0"/>
              <a:t>会读取寄存器的内容，而指令</a:t>
            </a:r>
            <a:r>
              <a:rPr lang="en-US" altLang="zh-CN" dirty="0"/>
              <a:t>B</a:t>
            </a:r>
            <a:r>
              <a:rPr lang="zh-CN" altLang="zh-CN" dirty="0"/>
              <a:t>会将数据写入寄存器</a:t>
            </a:r>
            <a:r>
              <a:rPr lang="zh-CN" altLang="en-US" dirty="0"/>
              <a:t>。</a:t>
            </a:r>
            <a:endParaRPr lang="en-US" altLang="zh-CN" dirty="0"/>
          </a:p>
          <a:p>
            <a:pPr marL="1273175" lvl="2" indent="-285750" defTabSz="914400">
              <a:lnSpc>
                <a:spcPct val="94000"/>
              </a:lnSpc>
              <a:spcBef>
                <a:spcPts val="500"/>
              </a:spcBef>
              <a:spcAft>
                <a:spcPts val="200"/>
              </a:spcAft>
              <a:buSzPct val="50000"/>
              <a:buFont typeface="Wingdings" pitchFamily="2" charset="2"/>
              <a:buChar char="u"/>
            </a:pPr>
            <a:r>
              <a:rPr lang="en-US" altLang="zh-CN" dirty="0"/>
              <a:t>WAW</a:t>
            </a:r>
            <a:r>
              <a:rPr lang="zh-CN" altLang="en-US" dirty="0"/>
              <a:t>：指令</a:t>
            </a:r>
            <a:r>
              <a:rPr lang="en-US" altLang="zh-CN" dirty="0"/>
              <a:t>A</a:t>
            </a:r>
            <a:r>
              <a:rPr lang="zh-CN" altLang="en-US" dirty="0"/>
              <a:t>会将数据写入寄存器，而指令</a:t>
            </a:r>
            <a:r>
              <a:rPr lang="en-US" altLang="zh-CN" dirty="0"/>
              <a:t>B</a:t>
            </a:r>
            <a:r>
              <a:rPr lang="zh-CN" altLang="en-US" dirty="0"/>
              <a:t>也会将数据写入寄存器，覆盖指令</a:t>
            </a:r>
            <a:r>
              <a:rPr lang="en-US" altLang="zh-CN" dirty="0"/>
              <a:t>A</a:t>
            </a:r>
            <a:r>
              <a:rPr lang="zh-CN" altLang="en-US" dirty="0"/>
              <a:t>的写入数据。</a:t>
            </a:r>
            <a:endParaRPr lang="en-US" altLang="zh-CN" dirty="0"/>
          </a:p>
          <a:p>
            <a:pPr marL="1273175" lvl="2" indent="-285750" defTabSz="914400">
              <a:lnSpc>
                <a:spcPct val="94000"/>
              </a:lnSpc>
              <a:spcBef>
                <a:spcPts val="500"/>
              </a:spcBef>
              <a:spcAft>
                <a:spcPts val="200"/>
              </a:spcAft>
              <a:buSzPct val="50000"/>
              <a:buFont typeface="Wingdings" pitchFamily="2" charset="2"/>
              <a:buChar char="u"/>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t>在我们的指令流水线过程中，</a:t>
            </a:r>
            <a:r>
              <a:rPr lang="zh-CN" altLang="zh-CN" sz="2000" dirty="0">
                <a:solidFill>
                  <a:srgbClr val="FF0000"/>
                </a:solidFill>
              </a:rPr>
              <a:t>如果指令不是乱序执行，就只会遇到</a:t>
            </a:r>
            <a:r>
              <a:rPr lang="en-US" altLang="zh-CN" sz="2000" dirty="0">
                <a:solidFill>
                  <a:srgbClr val="FF0000"/>
                </a:solidFill>
              </a:rPr>
              <a:t>RAW</a:t>
            </a:r>
            <a:r>
              <a:rPr lang="zh-CN" altLang="zh-CN" sz="2000" dirty="0">
                <a:solidFill>
                  <a:srgbClr val="FF0000"/>
                </a:solidFill>
              </a:rPr>
              <a:t>的数据冲突</a:t>
            </a:r>
            <a:r>
              <a:rPr lang="zh-CN" altLang="zh-CN" sz="2000" dirty="0"/>
              <a:t>，当然，如果指令是乱序执行，即不按照原本顺序执行，那么以上三种冲突都有可能发生。</a:t>
            </a:r>
            <a:endParaRPr lang="en-US" altLang="zh-CN" sz="2000" dirty="0">
              <a:solidFill>
                <a:srgbClr val="191B0E"/>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38829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流水线存在的问题</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en-US" altLang="zh-CN" dirty="0"/>
              <a:t>RAW</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22</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6032998"/>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zh-CN" sz="2000" dirty="0"/>
              <a:t>假设有如下这样一个指令序列</a:t>
            </a:r>
            <a:r>
              <a:rPr lang="en-US" altLang="zh-CN" sz="2000" dirty="0"/>
              <a:t>:</a:t>
            </a:r>
          </a:p>
          <a:p>
            <a:pPr marL="530225" lvl="1" defTabSz="914400">
              <a:lnSpc>
                <a:spcPct val="94000"/>
              </a:lnSpc>
              <a:spcBef>
                <a:spcPts val="500"/>
              </a:spcBef>
              <a:spcAft>
                <a:spcPts val="200"/>
              </a:spcAft>
            </a:pPr>
            <a:endParaRPr lang="en-US" altLang="zh-CN" sz="2000" dirty="0"/>
          </a:p>
          <a:p>
            <a:pPr marL="1273175" lvl="2" indent="-285750" defTabSz="914400">
              <a:lnSpc>
                <a:spcPct val="94000"/>
              </a:lnSpc>
              <a:spcBef>
                <a:spcPts val="500"/>
              </a:spcBef>
              <a:spcAft>
                <a:spcPts val="200"/>
              </a:spcAft>
              <a:buSzPct val="50000"/>
              <a:buFont typeface="Wingdings" pitchFamily="2" charset="2"/>
              <a:buChar char="u"/>
            </a:pPr>
            <a:r>
              <a:rPr lang="pt-BR" altLang="zh-CN" dirty="0">
                <a:latin typeface="Times New Roman" panose="02020603050405020304" pitchFamily="18" charset="0"/>
                <a:cs typeface="Times New Roman" panose="02020603050405020304" pitchFamily="18" charset="0"/>
              </a:rPr>
              <a:t>add.w </a:t>
            </a:r>
            <a:r>
              <a:rPr lang="pt-BR" altLang="zh-CN" dirty="0">
                <a:solidFill>
                  <a:srgbClr val="FF0000"/>
                </a:solidFill>
                <a:latin typeface="Times New Roman" panose="02020603050405020304" pitchFamily="18" charset="0"/>
                <a:cs typeface="Times New Roman" panose="02020603050405020304" pitchFamily="18" charset="0"/>
              </a:rPr>
              <a:t>$r5</a:t>
            </a:r>
            <a:r>
              <a:rPr lang="pt-BR" altLang="zh-CN" dirty="0">
                <a:latin typeface="Times New Roman" panose="02020603050405020304" pitchFamily="18" charset="0"/>
                <a:cs typeface="Times New Roman" panose="02020603050405020304" pitchFamily="18" charset="0"/>
              </a:rPr>
              <a:t>, $r3, $r4</a:t>
            </a:r>
          </a:p>
          <a:p>
            <a:pPr marL="1273175" lvl="2" indent="-285750" defTabSz="914400">
              <a:lnSpc>
                <a:spcPct val="94000"/>
              </a:lnSpc>
              <a:spcBef>
                <a:spcPts val="500"/>
              </a:spcBef>
              <a:spcAft>
                <a:spcPts val="200"/>
              </a:spcAft>
              <a:buSzPct val="50000"/>
              <a:buFont typeface="Wingdings" pitchFamily="2" charset="2"/>
              <a:buChar char="u"/>
            </a:pPr>
            <a:endParaRPr lang="pt-BR" altLang="zh-CN" dirty="0">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pt-BR" altLang="zh-CN" dirty="0">
                <a:latin typeface="Times New Roman" panose="02020603050405020304" pitchFamily="18" charset="0"/>
                <a:cs typeface="Times New Roman" panose="02020603050405020304" pitchFamily="18" charset="0"/>
              </a:rPr>
              <a:t>sub.w </a:t>
            </a:r>
            <a:r>
              <a:rPr lang="pt-BR" altLang="zh-CN" dirty="0">
                <a:solidFill>
                  <a:srgbClr val="0070C0"/>
                </a:solidFill>
                <a:latin typeface="Times New Roman" panose="02020603050405020304" pitchFamily="18" charset="0"/>
                <a:cs typeface="Times New Roman" panose="02020603050405020304" pitchFamily="18" charset="0"/>
              </a:rPr>
              <a:t>$r7</a:t>
            </a:r>
            <a:r>
              <a:rPr lang="pt-BR" altLang="zh-CN" dirty="0">
                <a:latin typeface="Times New Roman" panose="02020603050405020304" pitchFamily="18" charset="0"/>
                <a:cs typeface="Times New Roman" panose="02020603050405020304" pitchFamily="18" charset="0"/>
              </a:rPr>
              <a:t>, </a:t>
            </a:r>
            <a:r>
              <a:rPr lang="pt-BR" altLang="zh-CN" dirty="0">
                <a:solidFill>
                  <a:srgbClr val="FF0000"/>
                </a:solidFill>
                <a:latin typeface="Times New Roman" panose="02020603050405020304" pitchFamily="18" charset="0"/>
                <a:cs typeface="Times New Roman" panose="02020603050405020304" pitchFamily="18" charset="0"/>
              </a:rPr>
              <a:t>$r5</a:t>
            </a:r>
            <a:r>
              <a:rPr lang="pt-BR" altLang="zh-CN" dirty="0">
                <a:latin typeface="Times New Roman" panose="02020603050405020304" pitchFamily="18" charset="0"/>
                <a:cs typeface="Times New Roman" panose="02020603050405020304" pitchFamily="18" charset="0"/>
              </a:rPr>
              <a:t>, $r6</a:t>
            </a:r>
          </a:p>
          <a:p>
            <a:pPr marL="1273175" lvl="2" indent="-285750" defTabSz="914400">
              <a:lnSpc>
                <a:spcPct val="94000"/>
              </a:lnSpc>
              <a:spcBef>
                <a:spcPts val="500"/>
              </a:spcBef>
              <a:spcAft>
                <a:spcPts val="200"/>
              </a:spcAft>
              <a:buSzPct val="50000"/>
              <a:buFont typeface="Wingdings" pitchFamily="2" charset="2"/>
              <a:buChar char="u"/>
            </a:pPr>
            <a:endParaRPr lang="en-US" altLang="zh-CN" dirty="0">
              <a:latin typeface="Times New Roman" panose="02020603050405020304" pitchFamily="18" charset="0"/>
              <a:cs typeface="Times New Roman" panose="02020603050405020304" pitchFamily="18" charset="0"/>
            </a:endParaRPr>
          </a:p>
          <a:p>
            <a:pPr marL="1273175" lvl="2" indent="-285750" defTabSz="914400">
              <a:lnSpc>
                <a:spcPct val="94000"/>
              </a:lnSpc>
              <a:spcBef>
                <a:spcPts val="500"/>
              </a:spcBef>
              <a:spcAft>
                <a:spcPts val="200"/>
              </a:spcAft>
              <a:buSzPct val="50000"/>
              <a:buFont typeface="Wingdings" pitchFamily="2" charset="2"/>
              <a:buChar char="u"/>
            </a:pPr>
            <a:r>
              <a:rPr lang="pt-BR" altLang="zh-CN" dirty="0">
                <a:latin typeface="Times New Roman" panose="02020603050405020304" pitchFamily="18" charset="0"/>
                <a:cs typeface="Times New Roman" panose="02020603050405020304" pitchFamily="18" charset="0"/>
              </a:rPr>
              <a:t>add.w $r9, </a:t>
            </a:r>
            <a:r>
              <a:rPr lang="pt-BR" altLang="zh-CN" dirty="0">
                <a:solidFill>
                  <a:srgbClr val="0070C0"/>
                </a:solidFill>
                <a:latin typeface="Times New Roman" panose="02020603050405020304" pitchFamily="18" charset="0"/>
                <a:cs typeface="Times New Roman" panose="02020603050405020304" pitchFamily="18" charset="0"/>
              </a:rPr>
              <a:t>$r7</a:t>
            </a:r>
            <a:r>
              <a:rPr lang="pt-BR" altLang="zh-CN" dirty="0">
                <a:latin typeface="Times New Roman" panose="02020603050405020304" pitchFamily="18" charset="0"/>
                <a:cs typeface="Times New Roman" panose="02020603050405020304" pitchFamily="18" charset="0"/>
              </a:rPr>
              <a:t>, $r8</a:t>
            </a:r>
          </a:p>
          <a:p>
            <a:pPr marL="987425" lvl="2" defTabSz="914400">
              <a:lnSpc>
                <a:spcPct val="94000"/>
              </a:lnSpc>
              <a:spcBef>
                <a:spcPts val="500"/>
              </a:spcBef>
              <a:spcAft>
                <a:spcPts val="200"/>
              </a:spcAft>
              <a:buSzPct val="50000"/>
            </a:pPr>
            <a:endParaRPr lang="en-US" altLang="zh-CN" sz="2000" dirty="0"/>
          </a:p>
          <a:p>
            <a:pPr marL="1273175" lvl="2" indent="-285750" defTabSz="914400">
              <a:lnSpc>
                <a:spcPct val="94000"/>
              </a:lnSpc>
              <a:spcBef>
                <a:spcPts val="500"/>
              </a:spcBef>
              <a:spcAft>
                <a:spcPts val="200"/>
              </a:spcAft>
              <a:buSzPct val="50000"/>
              <a:buFont typeface="Wingdings" pitchFamily="2" charset="2"/>
              <a:buChar char="u"/>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其中第</a:t>
            </a:r>
            <a:r>
              <a:rPr lang="en-US" altLang="zh-CN" sz="2000" dirty="0"/>
              <a:t>1</a:t>
            </a:r>
            <a:r>
              <a:rPr lang="zh-CN" altLang="en-US" sz="2000" dirty="0"/>
              <a:t>、</a:t>
            </a:r>
            <a:r>
              <a:rPr lang="en-US" altLang="zh-CN" sz="2000" dirty="0"/>
              <a:t>2</a:t>
            </a:r>
            <a:r>
              <a:rPr lang="zh-CN" altLang="en-US" sz="2000" dirty="0"/>
              <a:t>条指令和</a:t>
            </a:r>
            <a:r>
              <a:rPr lang="en-US" altLang="zh-CN" sz="2000" dirty="0"/>
              <a:t>2</a:t>
            </a:r>
            <a:r>
              <a:rPr lang="zh-CN" altLang="en-US" sz="2000" dirty="0"/>
              <a:t>、</a:t>
            </a:r>
            <a:r>
              <a:rPr lang="en-US" altLang="zh-CN" sz="2000" dirty="0"/>
              <a:t>3</a:t>
            </a:r>
            <a:r>
              <a:rPr lang="zh-CN" altLang="en-US" sz="2000" dirty="0"/>
              <a:t>条指令之间都有</a:t>
            </a:r>
            <a:r>
              <a:rPr lang="en-US" altLang="zh-CN" sz="2000" dirty="0"/>
              <a:t>RAW</a:t>
            </a:r>
            <a:r>
              <a:rPr lang="zh-CN" altLang="en-US" sz="2000" dirty="0"/>
              <a:t>依赖，原因是第</a:t>
            </a:r>
            <a:r>
              <a:rPr lang="en-US" altLang="zh-CN" sz="2000" dirty="0"/>
              <a:t>2</a:t>
            </a:r>
            <a:r>
              <a:rPr lang="zh-CN" altLang="en-US" sz="2000" dirty="0"/>
              <a:t>条指令的执行需要读取第</a:t>
            </a:r>
            <a:r>
              <a:rPr lang="en-US" altLang="zh-CN" sz="2000" dirty="0"/>
              <a:t>1</a:t>
            </a:r>
            <a:r>
              <a:rPr lang="zh-CN" altLang="en-US" sz="2000" dirty="0"/>
              <a:t>条指令的计算结果（存储在寄存器</a:t>
            </a:r>
            <a:r>
              <a:rPr lang="en-US" altLang="zh-CN" sz="2000" dirty="0"/>
              <a:t>r5</a:t>
            </a:r>
            <a:r>
              <a:rPr lang="zh-CN" altLang="en-US" sz="2000" dirty="0"/>
              <a:t>），同理，第</a:t>
            </a:r>
            <a:r>
              <a:rPr lang="en-US" altLang="zh-CN" sz="2000" dirty="0"/>
              <a:t>3</a:t>
            </a:r>
            <a:r>
              <a:rPr lang="zh-CN" altLang="en-US" sz="2000" dirty="0"/>
              <a:t>条指令的执行需要读取第</a:t>
            </a:r>
            <a:r>
              <a:rPr lang="en-US" altLang="zh-CN" sz="2000" dirty="0"/>
              <a:t>2</a:t>
            </a:r>
            <a:r>
              <a:rPr lang="zh-CN" altLang="en-US" sz="2000" dirty="0"/>
              <a:t>条指令的计算结果（存储在寄存器</a:t>
            </a:r>
            <a:r>
              <a:rPr lang="en-US" altLang="zh-CN" sz="2000" dirty="0"/>
              <a:t>r7</a:t>
            </a:r>
            <a:r>
              <a:rPr lang="zh-CN" altLang="en-US" sz="2000" dirty="0"/>
              <a:t>）。</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必须等待上一条指令的写回阶段结束，下一条指令的译码阶段才能开始进行，否则就会引发数据错误。</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cxnSp>
        <p:nvCxnSpPr>
          <p:cNvPr id="7" name="直接箭头连接符 6">
            <a:extLst>
              <a:ext uri="{FF2B5EF4-FFF2-40B4-BE49-F238E27FC236}">
                <a16:creationId xmlns:a16="http://schemas.microsoft.com/office/drawing/2014/main" id="{398795EF-F805-4C68-89CD-067CF6CC27C6}"/>
              </a:ext>
            </a:extLst>
          </p:cNvPr>
          <p:cNvCxnSpPr>
            <a:cxnSpLocks/>
          </p:cNvCxnSpPr>
          <p:nvPr/>
        </p:nvCxnSpPr>
        <p:spPr>
          <a:xfrm>
            <a:off x="4791407" y="2200733"/>
            <a:ext cx="6572876" cy="0"/>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cxnSp>
        <p:nvCxnSpPr>
          <p:cNvPr id="8" name="直接箭头连接符 7">
            <a:extLst>
              <a:ext uri="{FF2B5EF4-FFF2-40B4-BE49-F238E27FC236}">
                <a16:creationId xmlns:a16="http://schemas.microsoft.com/office/drawing/2014/main" id="{760AC3EE-A0C5-4158-BC73-065C467105B9}"/>
              </a:ext>
            </a:extLst>
          </p:cNvPr>
          <p:cNvCxnSpPr>
            <a:cxnSpLocks/>
          </p:cNvCxnSpPr>
          <p:nvPr/>
        </p:nvCxnSpPr>
        <p:spPr>
          <a:xfrm>
            <a:off x="4501114" y="2509930"/>
            <a:ext cx="0" cy="1669248"/>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9" name="矩形 8">
            <a:extLst>
              <a:ext uri="{FF2B5EF4-FFF2-40B4-BE49-F238E27FC236}">
                <a16:creationId xmlns:a16="http://schemas.microsoft.com/office/drawing/2014/main" id="{A6A27B2F-6733-48A0-B193-36F489B9A301}"/>
              </a:ext>
            </a:extLst>
          </p:cNvPr>
          <p:cNvSpPr/>
          <p:nvPr/>
        </p:nvSpPr>
        <p:spPr>
          <a:xfrm>
            <a:off x="4096166" y="199174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时钟周期数</a:t>
            </a:r>
          </a:p>
        </p:txBody>
      </p:sp>
      <p:sp>
        <p:nvSpPr>
          <p:cNvPr id="10" name="矩形 9">
            <a:extLst>
              <a:ext uri="{FF2B5EF4-FFF2-40B4-BE49-F238E27FC236}">
                <a16:creationId xmlns:a16="http://schemas.microsoft.com/office/drawing/2014/main" id="{43B5C105-6512-452E-9A8D-EFFCB36CAC82}"/>
              </a:ext>
            </a:extLst>
          </p:cNvPr>
          <p:cNvSpPr/>
          <p:nvPr/>
        </p:nvSpPr>
        <p:spPr>
          <a:xfrm>
            <a:off x="3699014" y="291348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程序执行顺序（按指令序）</a:t>
            </a:r>
          </a:p>
        </p:txBody>
      </p:sp>
      <p:sp>
        <p:nvSpPr>
          <p:cNvPr id="11" name="矩形 10">
            <a:extLst>
              <a:ext uri="{FF2B5EF4-FFF2-40B4-BE49-F238E27FC236}">
                <a16:creationId xmlns:a16="http://schemas.microsoft.com/office/drawing/2014/main" id="{BBFD3B7F-C301-42E7-AD53-7DBE0DE7B44A}"/>
              </a:ext>
            </a:extLst>
          </p:cNvPr>
          <p:cNvSpPr/>
          <p:nvPr/>
        </p:nvSpPr>
        <p:spPr>
          <a:xfrm>
            <a:off x="4791407" y="2425165"/>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2" name="矩形 11">
            <a:extLst>
              <a:ext uri="{FF2B5EF4-FFF2-40B4-BE49-F238E27FC236}">
                <a16:creationId xmlns:a16="http://schemas.microsoft.com/office/drawing/2014/main" id="{276D23B8-6BB3-42A9-845B-C31AB56CA064}"/>
              </a:ext>
            </a:extLst>
          </p:cNvPr>
          <p:cNvSpPr/>
          <p:nvPr/>
        </p:nvSpPr>
        <p:spPr>
          <a:xfrm>
            <a:off x="5483736" y="2425165"/>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3" name="矩形 12">
            <a:extLst>
              <a:ext uri="{FF2B5EF4-FFF2-40B4-BE49-F238E27FC236}">
                <a16:creationId xmlns:a16="http://schemas.microsoft.com/office/drawing/2014/main" id="{C8253CE5-A1BC-47BD-85B5-FA14029F7D9B}"/>
              </a:ext>
            </a:extLst>
          </p:cNvPr>
          <p:cNvSpPr/>
          <p:nvPr/>
        </p:nvSpPr>
        <p:spPr>
          <a:xfrm>
            <a:off x="6176065" y="2425165"/>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4" name="矩形 13">
            <a:extLst>
              <a:ext uri="{FF2B5EF4-FFF2-40B4-BE49-F238E27FC236}">
                <a16:creationId xmlns:a16="http://schemas.microsoft.com/office/drawing/2014/main" id="{9F892F51-7C91-4237-9FBE-EACA9AE61439}"/>
              </a:ext>
            </a:extLst>
          </p:cNvPr>
          <p:cNvSpPr/>
          <p:nvPr/>
        </p:nvSpPr>
        <p:spPr>
          <a:xfrm>
            <a:off x="6868394" y="2425165"/>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5" name="矩形 14">
            <a:extLst>
              <a:ext uri="{FF2B5EF4-FFF2-40B4-BE49-F238E27FC236}">
                <a16:creationId xmlns:a16="http://schemas.microsoft.com/office/drawing/2014/main" id="{D95C82C7-FFD4-4172-BB9E-FC441A819935}"/>
              </a:ext>
            </a:extLst>
          </p:cNvPr>
          <p:cNvSpPr/>
          <p:nvPr/>
        </p:nvSpPr>
        <p:spPr>
          <a:xfrm>
            <a:off x="5485951" y="302693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6" name="矩形 15">
            <a:extLst>
              <a:ext uri="{FF2B5EF4-FFF2-40B4-BE49-F238E27FC236}">
                <a16:creationId xmlns:a16="http://schemas.microsoft.com/office/drawing/2014/main" id="{C5C4801B-78D4-4C5B-A6A1-EB695DA000CC}"/>
              </a:ext>
            </a:extLst>
          </p:cNvPr>
          <p:cNvSpPr/>
          <p:nvPr/>
        </p:nvSpPr>
        <p:spPr>
          <a:xfrm>
            <a:off x="6178280" y="302693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7" name="矩形 16">
            <a:extLst>
              <a:ext uri="{FF2B5EF4-FFF2-40B4-BE49-F238E27FC236}">
                <a16:creationId xmlns:a16="http://schemas.microsoft.com/office/drawing/2014/main" id="{C661ED77-DB9B-4A4E-B5A9-4F11F8EFCD26}"/>
              </a:ext>
            </a:extLst>
          </p:cNvPr>
          <p:cNvSpPr/>
          <p:nvPr/>
        </p:nvSpPr>
        <p:spPr>
          <a:xfrm>
            <a:off x="6870609" y="302693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8" name="矩形 17">
            <a:extLst>
              <a:ext uri="{FF2B5EF4-FFF2-40B4-BE49-F238E27FC236}">
                <a16:creationId xmlns:a16="http://schemas.microsoft.com/office/drawing/2014/main" id="{CA615781-9F4C-48B0-BBA5-6AADADA09346}"/>
              </a:ext>
            </a:extLst>
          </p:cNvPr>
          <p:cNvSpPr/>
          <p:nvPr/>
        </p:nvSpPr>
        <p:spPr>
          <a:xfrm>
            <a:off x="7562938" y="302693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9" name="矩形 18">
            <a:extLst>
              <a:ext uri="{FF2B5EF4-FFF2-40B4-BE49-F238E27FC236}">
                <a16:creationId xmlns:a16="http://schemas.microsoft.com/office/drawing/2014/main" id="{DBA697D8-DE1C-45BF-AE4C-74AC599C577C}"/>
              </a:ext>
            </a:extLst>
          </p:cNvPr>
          <p:cNvSpPr/>
          <p:nvPr/>
        </p:nvSpPr>
        <p:spPr>
          <a:xfrm>
            <a:off x="6172176" y="362364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20" name="矩形 19">
            <a:extLst>
              <a:ext uri="{FF2B5EF4-FFF2-40B4-BE49-F238E27FC236}">
                <a16:creationId xmlns:a16="http://schemas.microsoft.com/office/drawing/2014/main" id="{43B3FAC2-1338-4572-8B4B-33ECADD189BF}"/>
              </a:ext>
            </a:extLst>
          </p:cNvPr>
          <p:cNvSpPr/>
          <p:nvPr/>
        </p:nvSpPr>
        <p:spPr>
          <a:xfrm>
            <a:off x="6864505" y="362364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21" name="矩形 20">
            <a:extLst>
              <a:ext uri="{FF2B5EF4-FFF2-40B4-BE49-F238E27FC236}">
                <a16:creationId xmlns:a16="http://schemas.microsoft.com/office/drawing/2014/main" id="{C1B74CA2-4C0B-4DA4-A8CD-B74FADDEE753}"/>
              </a:ext>
            </a:extLst>
          </p:cNvPr>
          <p:cNvSpPr/>
          <p:nvPr/>
        </p:nvSpPr>
        <p:spPr>
          <a:xfrm>
            <a:off x="7556834" y="362364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22" name="矩形 21">
            <a:extLst>
              <a:ext uri="{FF2B5EF4-FFF2-40B4-BE49-F238E27FC236}">
                <a16:creationId xmlns:a16="http://schemas.microsoft.com/office/drawing/2014/main" id="{DE96CA87-2D22-4D25-97D7-4EF0BDA16AEB}"/>
              </a:ext>
            </a:extLst>
          </p:cNvPr>
          <p:cNvSpPr/>
          <p:nvPr/>
        </p:nvSpPr>
        <p:spPr>
          <a:xfrm>
            <a:off x="8249163" y="362364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cxnSp>
        <p:nvCxnSpPr>
          <p:cNvPr id="23" name="直接连接符 22">
            <a:extLst>
              <a:ext uri="{FF2B5EF4-FFF2-40B4-BE49-F238E27FC236}">
                <a16:creationId xmlns:a16="http://schemas.microsoft.com/office/drawing/2014/main" id="{7FC77658-2E9F-48CD-9086-393C1F00F45E}"/>
              </a:ext>
            </a:extLst>
          </p:cNvPr>
          <p:cNvCxnSpPr/>
          <p:nvPr/>
        </p:nvCxnSpPr>
        <p:spPr>
          <a:xfrm>
            <a:off x="5483736" y="2200733"/>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76B26045-5135-46EB-B8D8-9C75B67AE446}"/>
              </a:ext>
            </a:extLst>
          </p:cNvPr>
          <p:cNvCxnSpPr/>
          <p:nvPr/>
        </p:nvCxnSpPr>
        <p:spPr>
          <a:xfrm flipV="1">
            <a:off x="5483736" y="2200733"/>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91157484-9199-4073-A349-C787F05F76A0}"/>
              </a:ext>
            </a:extLst>
          </p:cNvPr>
          <p:cNvCxnSpPr/>
          <p:nvPr/>
        </p:nvCxnSpPr>
        <p:spPr>
          <a:xfrm flipV="1">
            <a:off x="6176065" y="2200733"/>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147FC512-3BCE-4C0C-931F-F22965BFA623}"/>
              </a:ext>
            </a:extLst>
          </p:cNvPr>
          <p:cNvCxnSpPr/>
          <p:nvPr/>
        </p:nvCxnSpPr>
        <p:spPr>
          <a:xfrm flipV="1">
            <a:off x="6870500" y="2200733"/>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3B31A1C7-8075-4198-9B47-E36892DD4D2A}"/>
              </a:ext>
            </a:extLst>
          </p:cNvPr>
          <p:cNvCxnSpPr>
            <a:cxnSpLocks/>
          </p:cNvCxnSpPr>
          <p:nvPr/>
        </p:nvCxnSpPr>
        <p:spPr>
          <a:xfrm flipV="1">
            <a:off x="7560723" y="2200733"/>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E62E8A7-6DB3-4A9A-8243-3AF2B735C336}"/>
              </a:ext>
            </a:extLst>
          </p:cNvPr>
          <p:cNvCxnSpPr/>
          <p:nvPr/>
        </p:nvCxnSpPr>
        <p:spPr>
          <a:xfrm flipV="1">
            <a:off x="8259121" y="2200733"/>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BC8341A6-D130-41B1-8EB7-641548E86088}"/>
              </a:ext>
            </a:extLst>
          </p:cNvPr>
          <p:cNvCxnSpPr/>
          <p:nvPr/>
        </p:nvCxnSpPr>
        <p:spPr>
          <a:xfrm flipV="1">
            <a:off x="8954107" y="2200733"/>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EA43D74A-B8CB-4CB2-912B-2E38DE50ECA4}"/>
              </a:ext>
            </a:extLst>
          </p:cNvPr>
          <p:cNvCxnSpPr/>
          <p:nvPr/>
        </p:nvCxnSpPr>
        <p:spPr>
          <a:xfrm flipV="1">
            <a:off x="9646436" y="2200733"/>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0E8DAB23-E8E9-42E2-B3F0-B999619A1B34}"/>
              </a:ext>
            </a:extLst>
          </p:cNvPr>
          <p:cNvCxnSpPr/>
          <p:nvPr/>
        </p:nvCxnSpPr>
        <p:spPr>
          <a:xfrm flipV="1">
            <a:off x="10367423" y="2200733"/>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5CFCB91F-A398-429F-A8E5-3F3E2C9D8B48}"/>
              </a:ext>
            </a:extLst>
          </p:cNvPr>
          <p:cNvCxnSpPr/>
          <p:nvPr/>
        </p:nvCxnSpPr>
        <p:spPr>
          <a:xfrm flipV="1">
            <a:off x="11056839" y="2200733"/>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895A3925-D7C3-4C6B-A0A2-65B9A9CB6D03}"/>
              </a:ext>
            </a:extLst>
          </p:cNvPr>
          <p:cNvSpPr/>
          <p:nvPr/>
        </p:nvSpPr>
        <p:spPr>
          <a:xfrm>
            <a:off x="4751817" y="1801316"/>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a:t>
            </a:r>
            <a:endParaRPr lang="zh-CN" altLang="en-US" sz="1600" dirty="0">
              <a:solidFill>
                <a:schemeClr val="tx1"/>
              </a:solidFill>
            </a:endParaRPr>
          </a:p>
        </p:txBody>
      </p:sp>
      <p:sp>
        <p:nvSpPr>
          <p:cNvPr id="35" name="矩形 34">
            <a:extLst>
              <a:ext uri="{FF2B5EF4-FFF2-40B4-BE49-F238E27FC236}">
                <a16:creationId xmlns:a16="http://schemas.microsoft.com/office/drawing/2014/main" id="{3FBE3FDA-DF21-456A-A65E-6FFC15ECDD6A}"/>
              </a:ext>
            </a:extLst>
          </p:cNvPr>
          <p:cNvSpPr/>
          <p:nvPr/>
        </p:nvSpPr>
        <p:spPr>
          <a:xfrm>
            <a:off x="5463941" y="1801316"/>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a:t>
            </a:r>
            <a:endParaRPr lang="zh-CN" altLang="en-US" sz="1600" dirty="0">
              <a:solidFill>
                <a:schemeClr val="tx1"/>
              </a:solidFill>
            </a:endParaRPr>
          </a:p>
        </p:txBody>
      </p:sp>
      <p:sp>
        <p:nvSpPr>
          <p:cNvPr id="36" name="矩形 35">
            <a:extLst>
              <a:ext uri="{FF2B5EF4-FFF2-40B4-BE49-F238E27FC236}">
                <a16:creationId xmlns:a16="http://schemas.microsoft.com/office/drawing/2014/main" id="{7B8B7486-D1BD-4DD3-B163-8FAD86ADE98A}"/>
              </a:ext>
            </a:extLst>
          </p:cNvPr>
          <p:cNvSpPr/>
          <p:nvPr/>
        </p:nvSpPr>
        <p:spPr>
          <a:xfrm>
            <a:off x="6119592" y="180131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3</a:t>
            </a:r>
            <a:endParaRPr lang="zh-CN" altLang="en-US" sz="1600" dirty="0">
              <a:solidFill>
                <a:schemeClr val="tx1"/>
              </a:solidFill>
            </a:endParaRPr>
          </a:p>
        </p:txBody>
      </p:sp>
      <p:sp>
        <p:nvSpPr>
          <p:cNvPr id="37" name="矩形 36">
            <a:extLst>
              <a:ext uri="{FF2B5EF4-FFF2-40B4-BE49-F238E27FC236}">
                <a16:creationId xmlns:a16="http://schemas.microsoft.com/office/drawing/2014/main" id="{24F2A9FA-1514-463C-A602-A74D3BC79771}"/>
              </a:ext>
            </a:extLst>
          </p:cNvPr>
          <p:cNvSpPr/>
          <p:nvPr/>
        </p:nvSpPr>
        <p:spPr>
          <a:xfrm>
            <a:off x="6809007" y="180131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a:t>
            </a:r>
            <a:endParaRPr lang="zh-CN" altLang="en-US" sz="1600" dirty="0">
              <a:solidFill>
                <a:schemeClr val="tx1"/>
              </a:solidFill>
            </a:endParaRPr>
          </a:p>
        </p:txBody>
      </p:sp>
      <p:sp>
        <p:nvSpPr>
          <p:cNvPr id="38" name="矩形 37">
            <a:extLst>
              <a:ext uri="{FF2B5EF4-FFF2-40B4-BE49-F238E27FC236}">
                <a16:creationId xmlns:a16="http://schemas.microsoft.com/office/drawing/2014/main" id="{41501B11-F7CA-41BA-8DB9-C01C8D48D565}"/>
              </a:ext>
            </a:extLst>
          </p:cNvPr>
          <p:cNvSpPr/>
          <p:nvPr/>
        </p:nvSpPr>
        <p:spPr>
          <a:xfrm>
            <a:off x="7510339" y="180131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5</a:t>
            </a:r>
            <a:endParaRPr lang="zh-CN" altLang="en-US" sz="1600" dirty="0">
              <a:solidFill>
                <a:schemeClr val="tx1"/>
              </a:solidFill>
            </a:endParaRPr>
          </a:p>
        </p:txBody>
      </p:sp>
      <p:sp>
        <p:nvSpPr>
          <p:cNvPr id="39" name="矩形 38">
            <a:extLst>
              <a:ext uri="{FF2B5EF4-FFF2-40B4-BE49-F238E27FC236}">
                <a16:creationId xmlns:a16="http://schemas.microsoft.com/office/drawing/2014/main" id="{98AFD466-DCC0-4180-92C5-6EDEC1CBD5FE}"/>
              </a:ext>
            </a:extLst>
          </p:cNvPr>
          <p:cNvSpPr/>
          <p:nvPr/>
        </p:nvSpPr>
        <p:spPr>
          <a:xfrm>
            <a:off x="8195924" y="180131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a:t>
            </a:r>
            <a:endParaRPr lang="zh-CN" altLang="en-US" sz="1600" dirty="0">
              <a:solidFill>
                <a:schemeClr val="tx1"/>
              </a:solidFill>
            </a:endParaRPr>
          </a:p>
        </p:txBody>
      </p:sp>
      <p:sp>
        <p:nvSpPr>
          <p:cNvPr id="40" name="矩形 39">
            <a:extLst>
              <a:ext uri="{FF2B5EF4-FFF2-40B4-BE49-F238E27FC236}">
                <a16:creationId xmlns:a16="http://schemas.microsoft.com/office/drawing/2014/main" id="{CD591CF7-6DF6-43D4-8A59-84D2B3034124}"/>
              </a:ext>
            </a:extLst>
          </p:cNvPr>
          <p:cNvSpPr/>
          <p:nvPr/>
        </p:nvSpPr>
        <p:spPr>
          <a:xfrm>
            <a:off x="8871372" y="180131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7</a:t>
            </a:r>
            <a:endParaRPr lang="zh-CN" altLang="en-US" sz="1600" dirty="0">
              <a:solidFill>
                <a:schemeClr val="tx1"/>
              </a:solidFill>
            </a:endParaRPr>
          </a:p>
        </p:txBody>
      </p:sp>
      <p:sp>
        <p:nvSpPr>
          <p:cNvPr id="41" name="矩形 40">
            <a:extLst>
              <a:ext uri="{FF2B5EF4-FFF2-40B4-BE49-F238E27FC236}">
                <a16:creationId xmlns:a16="http://schemas.microsoft.com/office/drawing/2014/main" id="{716A6D42-389E-4F74-B55D-7EB622475142}"/>
              </a:ext>
            </a:extLst>
          </p:cNvPr>
          <p:cNvSpPr/>
          <p:nvPr/>
        </p:nvSpPr>
        <p:spPr>
          <a:xfrm>
            <a:off x="9587651" y="180131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a:t>
            </a:r>
            <a:endParaRPr lang="zh-CN" altLang="en-US" sz="1600" dirty="0">
              <a:solidFill>
                <a:schemeClr val="tx1"/>
              </a:solidFill>
            </a:endParaRPr>
          </a:p>
        </p:txBody>
      </p:sp>
      <p:sp>
        <p:nvSpPr>
          <p:cNvPr id="42" name="矩形 41">
            <a:extLst>
              <a:ext uri="{FF2B5EF4-FFF2-40B4-BE49-F238E27FC236}">
                <a16:creationId xmlns:a16="http://schemas.microsoft.com/office/drawing/2014/main" id="{0B85DAE5-9F3D-468F-B5A4-A218286AA40D}"/>
              </a:ext>
            </a:extLst>
          </p:cNvPr>
          <p:cNvSpPr/>
          <p:nvPr/>
        </p:nvSpPr>
        <p:spPr>
          <a:xfrm>
            <a:off x="10303456" y="1804838"/>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9</a:t>
            </a:r>
            <a:endParaRPr lang="zh-CN" altLang="en-US" sz="1600" dirty="0">
              <a:solidFill>
                <a:schemeClr val="tx1"/>
              </a:solidFill>
            </a:endParaRPr>
          </a:p>
        </p:txBody>
      </p:sp>
      <p:sp>
        <p:nvSpPr>
          <p:cNvPr id="43" name="矩形 42">
            <a:extLst>
              <a:ext uri="{FF2B5EF4-FFF2-40B4-BE49-F238E27FC236}">
                <a16:creationId xmlns:a16="http://schemas.microsoft.com/office/drawing/2014/main" id="{487075A4-B04D-4930-8C93-94AF6230CC14}"/>
              </a:ext>
            </a:extLst>
          </p:cNvPr>
          <p:cNvSpPr/>
          <p:nvPr/>
        </p:nvSpPr>
        <p:spPr>
          <a:xfrm>
            <a:off x="7556834" y="2425165"/>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44" name="矩形 43">
            <a:extLst>
              <a:ext uri="{FF2B5EF4-FFF2-40B4-BE49-F238E27FC236}">
                <a16:creationId xmlns:a16="http://schemas.microsoft.com/office/drawing/2014/main" id="{C97FBB64-3F4D-4854-A34D-DB754CF29AE0}"/>
              </a:ext>
            </a:extLst>
          </p:cNvPr>
          <p:cNvSpPr/>
          <p:nvPr/>
        </p:nvSpPr>
        <p:spPr>
          <a:xfrm>
            <a:off x="8261778" y="302693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45" name="矩形 44">
            <a:extLst>
              <a:ext uri="{FF2B5EF4-FFF2-40B4-BE49-F238E27FC236}">
                <a16:creationId xmlns:a16="http://schemas.microsoft.com/office/drawing/2014/main" id="{53FF38FD-3A2B-419D-9EE9-5EB189CD3B49}"/>
              </a:ext>
            </a:extLst>
          </p:cNvPr>
          <p:cNvSpPr/>
          <p:nvPr/>
        </p:nvSpPr>
        <p:spPr>
          <a:xfrm>
            <a:off x="8931236" y="362364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cxnSp>
        <p:nvCxnSpPr>
          <p:cNvPr id="5" name="直接箭头连接符 4">
            <a:extLst>
              <a:ext uri="{FF2B5EF4-FFF2-40B4-BE49-F238E27FC236}">
                <a16:creationId xmlns:a16="http://schemas.microsoft.com/office/drawing/2014/main" id="{6CBC850C-B2DA-4264-B58E-5957E63DDAEC}"/>
              </a:ext>
            </a:extLst>
          </p:cNvPr>
          <p:cNvCxnSpPr>
            <a:cxnSpLocks/>
          </p:cNvCxnSpPr>
          <p:nvPr/>
        </p:nvCxnSpPr>
        <p:spPr>
          <a:xfrm flipH="1">
            <a:off x="6172176" y="2843646"/>
            <a:ext cx="2076987" cy="17822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8" name="直接箭头连接符 47">
            <a:extLst>
              <a:ext uri="{FF2B5EF4-FFF2-40B4-BE49-F238E27FC236}">
                <a16:creationId xmlns:a16="http://schemas.microsoft.com/office/drawing/2014/main" id="{2D7881CC-DA9C-400E-BCF3-347DE6CA3D32}"/>
              </a:ext>
            </a:extLst>
          </p:cNvPr>
          <p:cNvCxnSpPr>
            <a:cxnSpLocks/>
          </p:cNvCxnSpPr>
          <p:nvPr/>
        </p:nvCxnSpPr>
        <p:spPr>
          <a:xfrm flipH="1">
            <a:off x="6854047" y="3463075"/>
            <a:ext cx="2106571" cy="1476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879650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xEl>
                                              <p:pRg st="9" end="9"/>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流水线存在的问题</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流水线阻塞</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23</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2476575"/>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为了保证指令的正确执行，最直接的解决办法就是阻塞下一条指令，让第</a:t>
            </a:r>
            <a:r>
              <a:rPr lang="en-US" altLang="zh-CN" sz="2000" dirty="0"/>
              <a:t>2</a:t>
            </a:r>
            <a:r>
              <a:rPr lang="zh-CN" altLang="en-US" sz="2000" dirty="0"/>
              <a:t>条指令等待</a:t>
            </a:r>
            <a:r>
              <a:rPr lang="en-US" altLang="zh-CN" sz="2000" dirty="0"/>
              <a:t>3</a:t>
            </a:r>
            <a:r>
              <a:rPr lang="zh-CN" altLang="en-US" sz="2000" dirty="0"/>
              <a:t>个时钟周期，这样等待第</a:t>
            </a:r>
            <a:r>
              <a:rPr lang="en-US" altLang="zh-CN" sz="2000" dirty="0"/>
              <a:t>1</a:t>
            </a:r>
            <a:r>
              <a:rPr lang="zh-CN" altLang="en-US" sz="2000" dirty="0"/>
              <a:t>条指令将结果写入寄存器，第</a:t>
            </a:r>
            <a:r>
              <a:rPr lang="en-US" altLang="zh-CN" sz="2000" dirty="0"/>
              <a:t>2</a:t>
            </a:r>
            <a:r>
              <a:rPr lang="zh-CN" altLang="en-US" sz="2000" dirty="0"/>
              <a:t>条指令才开始读取寄存器内容。</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流水线阻塞的具体实现方式称为</a:t>
            </a:r>
            <a:r>
              <a:rPr lang="zh-CN" altLang="en-US" sz="2000" dirty="0">
                <a:solidFill>
                  <a:srgbClr val="FF0000"/>
                </a:solidFill>
              </a:rPr>
              <a:t>气泡（</a:t>
            </a:r>
            <a:r>
              <a:rPr lang="en-US" altLang="zh-CN" sz="2000" dirty="0">
                <a:solidFill>
                  <a:srgbClr val="FF0000"/>
                </a:solidFill>
              </a:rPr>
              <a:t>Bubble</a:t>
            </a:r>
            <a:r>
              <a:rPr lang="zh-CN" altLang="en-US" sz="2000" dirty="0">
                <a:solidFill>
                  <a:srgbClr val="FF0000"/>
                </a:solidFill>
              </a:rPr>
              <a:t>），</a:t>
            </a:r>
            <a:r>
              <a:rPr lang="zh-CN" altLang="en-US" sz="2000" dirty="0"/>
              <a:t>即阻止寄存器内容改变并通知下一级流水线指令无效，因此流水线阻塞有时又会被称为气泡。</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cxnSp>
        <p:nvCxnSpPr>
          <p:cNvPr id="7" name="直接箭头连接符 6">
            <a:extLst>
              <a:ext uri="{FF2B5EF4-FFF2-40B4-BE49-F238E27FC236}">
                <a16:creationId xmlns:a16="http://schemas.microsoft.com/office/drawing/2014/main" id="{398795EF-F805-4C68-89CD-067CF6CC27C6}"/>
              </a:ext>
            </a:extLst>
          </p:cNvPr>
          <p:cNvCxnSpPr>
            <a:cxnSpLocks/>
          </p:cNvCxnSpPr>
          <p:nvPr/>
        </p:nvCxnSpPr>
        <p:spPr>
          <a:xfrm>
            <a:off x="2830237" y="3828417"/>
            <a:ext cx="8445960" cy="0"/>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cxnSp>
        <p:nvCxnSpPr>
          <p:cNvPr id="8" name="直接箭头连接符 7">
            <a:extLst>
              <a:ext uri="{FF2B5EF4-FFF2-40B4-BE49-F238E27FC236}">
                <a16:creationId xmlns:a16="http://schemas.microsoft.com/office/drawing/2014/main" id="{760AC3EE-A0C5-4158-BC73-065C467105B9}"/>
              </a:ext>
            </a:extLst>
          </p:cNvPr>
          <p:cNvCxnSpPr>
            <a:cxnSpLocks/>
          </p:cNvCxnSpPr>
          <p:nvPr/>
        </p:nvCxnSpPr>
        <p:spPr>
          <a:xfrm>
            <a:off x="870957" y="4156937"/>
            <a:ext cx="0" cy="1669248"/>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9" name="矩形 8">
            <a:extLst>
              <a:ext uri="{FF2B5EF4-FFF2-40B4-BE49-F238E27FC236}">
                <a16:creationId xmlns:a16="http://schemas.microsoft.com/office/drawing/2014/main" id="{A6A27B2F-6733-48A0-B193-36F489B9A301}"/>
              </a:ext>
            </a:extLst>
          </p:cNvPr>
          <p:cNvSpPr/>
          <p:nvPr/>
        </p:nvSpPr>
        <p:spPr>
          <a:xfrm>
            <a:off x="1118539" y="3603358"/>
            <a:ext cx="2105293"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时钟周期数</a:t>
            </a:r>
          </a:p>
        </p:txBody>
      </p:sp>
      <p:sp>
        <p:nvSpPr>
          <p:cNvPr id="10" name="矩形 9">
            <a:extLst>
              <a:ext uri="{FF2B5EF4-FFF2-40B4-BE49-F238E27FC236}">
                <a16:creationId xmlns:a16="http://schemas.microsoft.com/office/drawing/2014/main" id="{43B5C105-6512-452E-9A8D-EFFCB36CAC82}"/>
              </a:ext>
            </a:extLst>
          </p:cNvPr>
          <p:cNvSpPr/>
          <p:nvPr/>
        </p:nvSpPr>
        <p:spPr>
          <a:xfrm>
            <a:off x="158673" y="3609549"/>
            <a:ext cx="1439249"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程序执行顺序（按指令序）</a:t>
            </a:r>
          </a:p>
        </p:txBody>
      </p:sp>
      <p:sp>
        <p:nvSpPr>
          <p:cNvPr id="11" name="矩形 10">
            <a:extLst>
              <a:ext uri="{FF2B5EF4-FFF2-40B4-BE49-F238E27FC236}">
                <a16:creationId xmlns:a16="http://schemas.microsoft.com/office/drawing/2014/main" id="{BBFD3B7F-C301-42E7-AD53-7DBE0DE7B44A}"/>
              </a:ext>
            </a:extLst>
          </p:cNvPr>
          <p:cNvSpPr/>
          <p:nvPr/>
        </p:nvSpPr>
        <p:spPr>
          <a:xfrm>
            <a:off x="2830237" y="4052849"/>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2" name="矩形 11">
            <a:extLst>
              <a:ext uri="{FF2B5EF4-FFF2-40B4-BE49-F238E27FC236}">
                <a16:creationId xmlns:a16="http://schemas.microsoft.com/office/drawing/2014/main" id="{276D23B8-6BB3-42A9-845B-C31AB56CA064}"/>
              </a:ext>
            </a:extLst>
          </p:cNvPr>
          <p:cNvSpPr/>
          <p:nvPr/>
        </p:nvSpPr>
        <p:spPr>
          <a:xfrm>
            <a:off x="3522566" y="4052849"/>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3" name="矩形 12">
            <a:extLst>
              <a:ext uri="{FF2B5EF4-FFF2-40B4-BE49-F238E27FC236}">
                <a16:creationId xmlns:a16="http://schemas.microsoft.com/office/drawing/2014/main" id="{C8253CE5-A1BC-47BD-85B5-FA14029F7D9B}"/>
              </a:ext>
            </a:extLst>
          </p:cNvPr>
          <p:cNvSpPr/>
          <p:nvPr/>
        </p:nvSpPr>
        <p:spPr>
          <a:xfrm>
            <a:off x="4214895" y="4052849"/>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4" name="矩形 13">
            <a:extLst>
              <a:ext uri="{FF2B5EF4-FFF2-40B4-BE49-F238E27FC236}">
                <a16:creationId xmlns:a16="http://schemas.microsoft.com/office/drawing/2014/main" id="{9F892F51-7C91-4237-9FBE-EACA9AE61439}"/>
              </a:ext>
            </a:extLst>
          </p:cNvPr>
          <p:cNvSpPr/>
          <p:nvPr/>
        </p:nvSpPr>
        <p:spPr>
          <a:xfrm>
            <a:off x="4907225" y="4052849"/>
            <a:ext cx="688440"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5" name="矩形 14">
            <a:extLst>
              <a:ext uri="{FF2B5EF4-FFF2-40B4-BE49-F238E27FC236}">
                <a16:creationId xmlns:a16="http://schemas.microsoft.com/office/drawing/2014/main" id="{D95C82C7-FFD4-4172-BB9E-FC441A819935}"/>
              </a:ext>
            </a:extLst>
          </p:cNvPr>
          <p:cNvSpPr/>
          <p:nvPr/>
        </p:nvSpPr>
        <p:spPr>
          <a:xfrm>
            <a:off x="3524781" y="4654622"/>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6" name="矩形 15">
            <a:extLst>
              <a:ext uri="{FF2B5EF4-FFF2-40B4-BE49-F238E27FC236}">
                <a16:creationId xmlns:a16="http://schemas.microsoft.com/office/drawing/2014/main" id="{C5C4801B-78D4-4C5B-A6A1-EB695DA000CC}"/>
              </a:ext>
            </a:extLst>
          </p:cNvPr>
          <p:cNvSpPr/>
          <p:nvPr/>
        </p:nvSpPr>
        <p:spPr>
          <a:xfrm>
            <a:off x="4217110" y="4654622"/>
            <a:ext cx="2109243"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rgbClr val="C00000"/>
                </a:solidFill>
              </a:rPr>
              <a:t>译码阻塞（数据相关）</a:t>
            </a:r>
          </a:p>
        </p:txBody>
      </p:sp>
      <p:sp>
        <p:nvSpPr>
          <p:cNvPr id="17" name="矩形 16">
            <a:extLst>
              <a:ext uri="{FF2B5EF4-FFF2-40B4-BE49-F238E27FC236}">
                <a16:creationId xmlns:a16="http://schemas.microsoft.com/office/drawing/2014/main" id="{C661ED77-DB9B-4A4E-B5A9-4F11F8EFCD26}"/>
              </a:ext>
            </a:extLst>
          </p:cNvPr>
          <p:cNvSpPr/>
          <p:nvPr/>
        </p:nvSpPr>
        <p:spPr>
          <a:xfrm>
            <a:off x="7018682" y="4654622"/>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8" name="矩形 17">
            <a:extLst>
              <a:ext uri="{FF2B5EF4-FFF2-40B4-BE49-F238E27FC236}">
                <a16:creationId xmlns:a16="http://schemas.microsoft.com/office/drawing/2014/main" id="{CA615781-9F4C-48B0-BBA5-6AADADA09346}"/>
              </a:ext>
            </a:extLst>
          </p:cNvPr>
          <p:cNvSpPr/>
          <p:nvPr/>
        </p:nvSpPr>
        <p:spPr>
          <a:xfrm>
            <a:off x="7711011" y="4654622"/>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9" name="矩形 18">
            <a:extLst>
              <a:ext uri="{FF2B5EF4-FFF2-40B4-BE49-F238E27FC236}">
                <a16:creationId xmlns:a16="http://schemas.microsoft.com/office/drawing/2014/main" id="{DBA697D8-DE1C-45BF-AE4C-74AC599C577C}"/>
              </a:ext>
            </a:extLst>
          </p:cNvPr>
          <p:cNvSpPr/>
          <p:nvPr/>
        </p:nvSpPr>
        <p:spPr>
          <a:xfrm>
            <a:off x="4211006" y="5251332"/>
            <a:ext cx="2109242" cy="427911"/>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rgbClr val="C00000"/>
                </a:solidFill>
              </a:rPr>
              <a:t>取指阻塞（结构相关）</a:t>
            </a:r>
          </a:p>
        </p:txBody>
      </p:sp>
      <p:sp>
        <p:nvSpPr>
          <p:cNvPr id="20" name="矩形 19">
            <a:extLst>
              <a:ext uri="{FF2B5EF4-FFF2-40B4-BE49-F238E27FC236}">
                <a16:creationId xmlns:a16="http://schemas.microsoft.com/office/drawing/2014/main" id="{43B3FAC2-1338-4572-8B4B-33ECADD189BF}"/>
              </a:ext>
            </a:extLst>
          </p:cNvPr>
          <p:cNvSpPr/>
          <p:nvPr/>
        </p:nvSpPr>
        <p:spPr>
          <a:xfrm>
            <a:off x="9095669" y="5248170"/>
            <a:ext cx="725367"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21" name="矩形 20">
            <a:extLst>
              <a:ext uri="{FF2B5EF4-FFF2-40B4-BE49-F238E27FC236}">
                <a16:creationId xmlns:a16="http://schemas.microsoft.com/office/drawing/2014/main" id="{C1B74CA2-4C0B-4DA4-A8CD-B74FADDEE753}"/>
              </a:ext>
            </a:extLst>
          </p:cNvPr>
          <p:cNvSpPr/>
          <p:nvPr/>
        </p:nvSpPr>
        <p:spPr>
          <a:xfrm>
            <a:off x="9821036" y="5248170"/>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22" name="矩形 21">
            <a:extLst>
              <a:ext uri="{FF2B5EF4-FFF2-40B4-BE49-F238E27FC236}">
                <a16:creationId xmlns:a16="http://schemas.microsoft.com/office/drawing/2014/main" id="{DE96CA87-2D22-4D25-97D7-4EF0BDA16AEB}"/>
              </a:ext>
            </a:extLst>
          </p:cNvPr>
          <p:cNvSpPr/>
          <p:nvPr/>
        </p:nvSpPr>
        <p:spPr>
          <a:xfrm>
            <a:off x="10513365" y="5248170"/>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cxnSp>
        <p:nvCxnSpPr>
          <p:cNvPr id="23" name="直接连接符 22">
            <a:extLst>
              <a:ext uri="{FF2B5EF4-FFF2-40B4-BE49-F238E27FC236}">
                <a16:creationId xmlns:a16="http://schemas.microsoft.com/office/drawing/2014/main" id="{7FC77658-2E9F-48CD-9086-393C1F00F45E}"/>
              </a:ext>
            </a:extLst>
          </p:cNvPr>
          <p:cNvCxnSpPr/>
          <p:nvPr/>
        </p:nvCxnSpPr>
        <p:spPr>
          <a:xfrm>
            <a:off x="3522566" y="3828417"/>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76B26045-5135-46EB-B8D8-9C75B67AE446}"/>
              </a:ext>
            </a:extLst>
          </p:cNvPr>
          <p:cNvCxnSpPr/>
          <p:nvPr/>
        </p:nvCxnSpPr>
        <p:spPr>
          <a:xfrm flipV="1">
            <a:off x="3522566" y="382841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91157484-9199-4073-A349-C787F05F76A0}"/>
              </a:ext>
            </a:extLst>
          </p:cNvPr>
          <p:cNvCxnSpPr/>
          <p:nvPr/>
        </p:nvCxnSpPr>
        <p:spPr>
          <a:xfrm flipV="1">
            <a:off x="4214895" y="382841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147FC512-3BCE-4C0C-931F-F22965BFA623}"/>
              </a:ext>
            </a:extLst>
          </p:cNvPr>
          <p:cNvCxnSpPr/>
          <p:nvPr/>
        </p:nvCxnSpPr>
        <p:spPr>
          <a:xfrm flipV="1">
            <a:off x="4909330" y="382841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3B31A1C7-8075-4198-9B47-E36892DD4D2A}"/>
              </a:ext>
            </a:extLst>
          </p:cNvPr>
          <p:cNvCxnSpPr>
            <a:cxnSpLocks/>
          </p:cNvCxnSpPr>
          <p:nvPr/>
        </p:nvCxnSpPr>
        <p:spPr>
          <a:xfrm flipV="1">
            <a:off x="5599553" y="382841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E62E8A7-6DB3-4A9A-8243-3AF2B735C336}"/>
              </a:ext>
            </a:extLst>
          </p:cNvPr>
          <p:cNvCxnSpPr/>
          <p:nvPr/>
        </p:nvCxnSpPr>
        <p:spPr>
          <a:xfrm flipV="1">
            <a:off x="6297951" y="382841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BC8341A6-D130-41B1-8EB7-641548E86088}"/>
              </a:ext>
            </a:extLst>
          </p:cNvPr>
          <p:cNvCxnSpPr/>
          <p:nvPr/>
        </p:nvCxnSpPr>
        <p:spPr>
          <a:xfrm flipV="1">
            <a:off x="6992937" y="382841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EA43D74A-B8CB-4CB2-912B-2E38DE50ECA4}"/>
              </a:ext>
            </a:extLst>
          </p:cNvPr>
          <p:cNvCxnSpPr/>
          <p:nvPr/>
        </p:nvCxnSpPr>
        <p:spPr>
          <a:xfrm flipV="1">
            <a:off x="7685266" y="382841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0E8DAB23-E8E9-42E2-B3F0-B999619A1B34}"/>
              </a:ext>
            </a:extLst>
          </p:cNvPr>
          <p:cNvCxnSpPr/>
          <p:nvPr/>
        </p:nvCxnSpPr>
        <p:spPr>
          <a:xfrm flipV="1">
            <a:off x="8406253" y="3828417"/>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5CFCB91F-A398-429F-A8E5-3F3E2C9D8B48}"/>
              </a:ext>
            </a:extLst>
          </p:cNvPr>
          <p:cNvCxnSpPr/>
          <p:nvPr/>
        </p:nvCxnSpPr>
        <p:spPr>
          <a:xfrm flipV="1">
            <a:off x="9095669" y="3828417"/>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895A3925-D7C3-4C6B-A0A2-65B9A9CB6D03}"/>
              </a:ext>
            </a:extLst>
          </p:cNvPr>
          <p:cNvSpPr/>
          <p:nvPr/>
        </p:nvSpPr>
        <p:spPr>
          <a:xfrm>
            <a:off x="2790647" y="342900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a:t>
            </a:r>
            <a:endParaRPr lang="zh-CN" altLang="en-US" sz="1600" dirty="0">
              <a:solidFill>
                <a:schemeClr val="tx1"/>
              </a:solidFill>
            </a:endParaRPr>
          </a:p>
        </p:txBody>
      </p:sp>
      <p:sp>
        <p:nvSpPr>
          <p:cNvPr id="35" name="矩形 34">
            <a:extLst>
              <a:ext uri="{FF2B5EF4-FFF2-40B4-BE49-F238E27FC236}">
                <a16:creationId xmlns:a16="http://schemas.microsoft.com/office/drawing/2014/main" id="{3FBE3FDA-DF21-456A-A65E-6FFC15ECDD6A}"/>
              </a:ext>
            </a:extLst>
          </p:cNvPr>
          <p:cNvSpPr/>
          <p:nvPr/>
        </p:nvSpPr>
        <p:spPr>
          <a:xfrm>
            <a:off x="3502771" y="342900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a:t>
            </a:r>
            <a:endParaRPr lang="zh-CN" altLang="en-US" sz="1600" dirty="0">
              <a:solidFill>
                <a:schemeClr val="tx1"/>
              </a:solidFill>
            </a:endParaRPr>
          </a:p>
        </p:txBody>
      </p:sp>
      <p:sp>
        <p:nvSpPr>
          <p:cNvPr id="36" name="矩形 35">
            <a:extLst>
              <a:ext uri="{FF2B5EF4-FFF2-40B4-BE49-F238E27FC236}">
                <a16:creationId xmlns:a16="http://schemas.microsoft.com/office/drawing/2014/main" id="{7B8B7486-D1BD-4DD3-B163-8FAD86ADE98A}"/>
              </a:ext>
            </a:extLst>
          </p:cNvPr>
          <p:cNvSpPr/>
          <p:nvPr/>
        </p:nvSpPr>
        <p:spPr>
          <a:xfrm>
            <a:off x="4158422" y="342899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3</a:t>
            </a:r>
            <a:endParaRPr lang="zh-CN" altLang="en-US" sz="1600" dirty="0">
              <a:solidFill>
                <a:schemeClr val="tx1"/>
              </a:solidFill>
            </a:endParaRPr>
          </a:p>
        </p:txBody>
      </p:sp>
      <p:sp>
        <p:nvSpPr>
          <p:cNvPr id="37" name="矩形 36">
            <a:extLst>
              <a:ext uri="{FF2B5EF4-FFF2-40B4-BE49-F238E27FC236}">
                <a16:creationId xmlns:a16="http://schemas.microsoft.com/office/drawing/2014/main" id="{24F2A9FA-1514-463C-A602-A74D3BC79771}"/>
              </a:ext>
            </a:extLst>
          </p:cNvPr>
          <p:cNvSpPr/>
          <p:nvPr/>
        </p:nvSpPr>
        <p:spPr>
          <a:xfrm>
            <a:off x="4847837" y="342899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a:t>
            </a:r>
            <a:endParaRPr lang="zh-CN" altLang="en-US" sz="1600" dirty="0">
              <a:solidFill>
                <a:schemeClr val="tx1"/>
              </a:solidFill>
            </a:endParaRPr>
          </a:p>
        </p:txBody>
      </p:sp>
      <p:sp>
        <p:nvSpPr>
          <p:cNvPr id="38" name="矩形 37">
            <a:extLst>
              <a:ext uri="{FF2B5EF4-FFF2-40B4-BE49-F238E27FC236}">
                <a16:creationId xmlns:a16="http://schemas.microsoft.com/office/drawing/2014/main" id="{41501B11-F7CA-41BA-8DB9-C01C8D48D565}"/>
              </a:ext>
            </a:extLst>
          </p:cNvPr>
          <p:cNvSpPr/>
          <p:nvPr/>
        </p:nvSpPr>
        <p:spPr>
          <a:xfrm>
            <a:off x="5549169" y="342899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5</a:t>
            </a:r>
            <a:endParaRPr lang="zh-CN" altLang="en-US" sz="1600" dirty="0">
              <a:solidFill>
                <a:schemeClr val="tx1"/>
              </a:solidFill>
            </a:endParaRPr>
          </a:p>
        </p:txBody>
      </p:sp>
      <p:sp>
        <p:nvSpPr>
          <p:cNvPr id="39" name="矩形 38">
            <a:extLst>
              <a:ext uri="{FF2B5EF4-FFF2-40B4-BE49-F238E27FC236}">
                <a16:creationId xmlns:a16="http://schemas.microsoft.com/office/drawing/2014/main" id="{98AFD466-DCC0-4180-92C5-6EDEC1CBD5FE}"/>
              </a:ext>
            </a:extLst>
          </p:cNvPr>
          <p:cNvSpPr/>
          <p:nvPr/>
        </p:nvSpPr>
        <p:spPr>
          <a:xfrm>
            <a:off x="6234754" y="342899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a:t>
            </a:r>
            <a:endParaRPr lang="zh-CN" altLang="en-US" sz="1600" dirty="0">
              <a:solidFill>
                <a:schemeClr val="tx1"/>
              </a:solidFill>
            </a:endParaRPr>
          </a:p>
        </p:txBody>
      </p:sp>
      <p:sp>
        <p:nvSpPr>
          <p:cNvPr id="40" name="矩形 39">
            <a:extLst>
              <a:ext uri="{FF2B5EF4-FFF2-40B4-BE49-F238E27FC236}">
                <a16:creationId xmlns:a16="http://schemas.microsoft.com/office/drawing/2014/main" id="{CD591CF7-6DF6-43D4-8A59-84D2B3034124}"/>
              </a:ext>
            </a:extLst>
          </p:cNvPr>
          <p:cNvSpPr/>
          <p:nvPr/>
        </p:nvSpPr>
        <p:spPr>
          <a:xfrm>
            <a:off x="6910202" y="342899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7</a:t>
            </a:r>
            <a:endParaRPr lang="zh-CN" altLang="en-US" sz="1600" dirty="0">
              <a:solidFill>
                <a:schemeClr val="tx1"/>
              </a:solidFill>
            </a:endParaRPr>
          </a:p>
        </p:txBody>
      </p:sp>
      <p:sp>
        <p:nvSpPr>
          <p:cNvPr id="41" name="矩形 40">
            <a:extLst>
              <a:ext uri="{FF2B5EF4-FFF2-40B4-BE49-F238E27FC236}">
                <a16:creationId xmlns:a16="http://schemas.microsoft.com/office/drawing/2014/main" id="{716A6D42-389E-4F74-B55D-7EB622475142}"/>
              </a:ext>
            </a:extLst>
          </p:cNvPr>
          <p:cNvSpPr/>
          <p:nvPr/>
        </p:nvSpPr>
        <p:spPr>
          <a:xfrm>
            <a:off x="7626481" y="342899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a:t>
            </a:r>
            <a:endParaRPr lang="zh-CN" altLang="en-US" sz="1600" dirty="0">
              <a:solidFill>
                <a:schemeClr val="tx1"/>
              </a:solidFill>
            </a:endParaRPr>
          </a:p>
        </p:txBody>
      </p:sp>
      <p:sp>
        <p:nvSpPr>
          <p:cNvPr id="42" name="矩形 41">
            <a:extLst>
              <a:ext uri="{FF2B5EF4-FFF2-40B4-BE49-F238E27FC236}">
                <a16:creationId xmlns:a16="http://schemas.microsoft.com/office/drawing/2014/main" id="{0B85DAE5-9F3D-468F-B5A4-A218286AA40D}"/>
              </a:ext>
            </a:extLst>
          </p:cNvPr>
          <p:cNvSpPr/>
          <p:nvPr/>
        </p:nvSpPr>
        <p:spPr>
          <a:xfrm>
            <a:off x="8342286" y="343252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9</a:t>
            </a:r>
            <a:endParaRPr lang="zh-CN" altLang="en-US" sz="1600" dirty="0">
              <a:solidFill>
                <a:schemeClr val="tx1"/>
              </a:solidFill>
            </a:endParaRPr>
          </a:p>
        </p:txBody>
      </p:sp>
      <p:sp>
        <p:nvSpPr>
          <p:cNvPr id="43" name="矩形 42">
            <a:extLst>
              <a:ext uri="{FF2B5EF4-FFF2-40B4-BE49-F238E27FC236}">
                <a16:creationId xmlns:a16="http://schemas.microsoft.com/office/drawing/2014/main" id="{487075A4-B04D-4930-8C93-94AF6230CC14}"/>
              </a:ext>
            </a:extLst>
          </p:cNvPr>
          <p:cNvSpPr/>
          <p:nvPr/>
        </p:nvSpPr>
        <p:spPr>
          <a:xfrm>
            <a:off x="5595664" y="4052849"/>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44" name="矩形 43">
            <a:extLst>
              <a:ext uri="{FF2B5EF4-FFF2-40B4-BE49-F238E27FC236}">
                <a16:creationId xmlns:a16="http://schemas.microsoft.com/office/drawing/2014/main" id="{C97FBB64-3F4D-4854-A34D-DB754CF29AE0}"/>
              </a:ext>
            </a:extLst>
          </p:cNvPr>
          <p:cNvSpPr/>
          <p:nvPr/>
        </p:nvSpPr>
        <p:spPr>
          <a:xfrm>
            <a:off x="8403340" y="4654622"/>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45" name="矩形 44">
            <a:extLst>
              <a:ext uri="{FF2B5EF4-FFF2-40B4-BE49-F238E27FC236}">
                <a16:creationId xmlns:a16="http://schemas.microsoft.com/office/drawing/2014/main" id="{53FF38FD-3A2B-419D-9EE9-5EB189CD3B49}"/>
              </a:ext>
            </a:extLst>
          </p:cNvPr>
          <p:cNvSpPr/>
          <p:nvPr/>
        </p:nvSpPr>
        <p:spPr>
          <a:xfrm>
            <a:off x="11205694" y="5248170"/>
            <a:ext cx="680992"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46" name="矩形 45">
            <a:extLst>
              <a:ext uri="{FF2B5EF4-FFF2-40B4-BE49-F238E27FC236}">
                <a16:creationId xmlns:a16="http://schemas.microsoft.com/office/drawing/2014/main" id="{49010E2E-8848-491E-9DA1-E6B4BE4AABAA}"/>
              </a:ext>
            </a:extLst>
          </p:cNvPr>
          <p:cNvSpPr/>
          <p:nvPr/>
        </p:nvSpPr>
        <p:spPr>
          <a:xfrm>
            <a:off x="1014645" y="4700882"/>
            <a:ext cx="1747594" cy="338554"/>
          </a:xfrm>
          <a:prstGeom prst="rect">
            <a:avLst/>
          </a:prstGeom>
        </p:spPr>
        <p:txBody>
          <a:bodyPr wrap="none">
            <a:spAutoFit/>
          </a:bodyPr>
          <a:lstStyle/>
          <a:p>
            <a:r>
              <a:rPr lang="pt-BR" altLang="zh-CN" sz="1600" dirty="0">
                <a:latin typeface="Times New Roman" panose="02020603050405020304" pitchFamily="18" charset="0"/>
                <a:cs typeface="Times New Roman" panose="02020603050405020304" pitchFamily="18" charset="0"/>
              </a:rPr>
              <a:t>sub.w </a:t>
            </a:r>
            <a:r>
              <a:rPr lang="pt-BR" altLang="zh-CN" sz="1600" dirty="0">
                <a:solidFill>
                  <a:srgbClr val="0070C0"/>
                </a:solidFill>
                <a:latin typeface="Times New Roman" panose="02020603050405020304" pitchFamily="18" charset="0"/>
                <a:cs typeface="Times New Roman" panose="02020603050405020304" pitchFamily="18" charset="0"/>
              </a:rPr>
              <a:t>$r7</a:t>
            </a:r>
            <a:r>
              <a:rPr lang="pt-BR" altLang="zh-CN" sz="1600" dirty="0">
                <a:latin typeface="Times New Roman" panose="02020603050405020304" pitchFamily="18" charset="0"/>
                <a:cs typeface="Times New Roman" panose="02020603050405020304" pitchFamily="18" charset="0"/>
              </a:rPr>
              <a:t>, </a:t>
            </a:r>
            <a:r>
              <a:rPr lang="pt-BR" altLang="zh-CN" sz="1600" dirty="0">
                <a:solidFill>
                  <a:srgbClr val="C00000"/>
                </a:solidFill>
                <a:latin typeface="Times New Roman" panose="02020603050405020304" pitchFamily="18" charset="0"/>
                <a:cs typeface="Times New Roman" panose="02020603050405020304" pitchFamily="18" charset="0"/>
              </a:rPr>
              <a:t>$r5</a:t>
            </a:r>
            <a:r>
              <a:rPr lang="pt-BR" altLang="zh-CN" sz="1600" dirty="0">
                <a:latin typeface="Times New Roman" panose="02020603050405020304" pitchFamily="18" charset="0"/>
                <a:cs typeface="Times New Roman" panose="02020603050405020304" pitchFamily="18" charset="0"/>
              </a:rPr>
              <a:t>, $r6</a:t>
            </a:r>
          </a:p>
        </p:txBody>
      </p:sp>
      <p:sp>
        <p:nvSpPr>
          <p:cNvPr id="49" name="矩形 48">
            <a:extLst>
              <a:ext uri="{FF2B5EF4-FFF2-40B4-BE49-F238E27FC236}">
                <a16:creationId xmlns:a16="http://schemas.microsoft.com/office/drawing/2014/main" id="{4A12866C-5796-4176-9369-2AD3965799DD}"/>
              </a:ext>
            </a:extLst>
          </p:cNvPr>
          <p:cNvSpPr/>
          <p:nvPr/>
        </p:nvSpPr>
        <p:spPr>
          <a:xfrm>
            <a:off x="1029197" y="5297592"/>
            <a:ext cx="1758815" cy="338554"/>
          </a:xfrm>
          <a:prstGeom prst="rect">
            <a:avLst/>
          </a:prstGeom>
        </p:spPr>
        <p:txBody>
          <a:bodyPr wrap="none">
            <a:spAutoFit/>
          </a:bodyPr>
          <a:lstStyle/>
          <a:p>
            <a:r>
              <a:rPr lang="pt-BR" altLang="zh-CN" sz="1600" dirty="0">
                <a:latin typeface="Times New Roman" panose="02020603050405020304" pitchFamily="18" charset="0"/>
                <a:cs typeface="Times New Roman" panose="02020603050405020304" pitchFamily="18" charset="0"/>
              </a:rPr>
              <a:t>add.w $r9, </a:t>
            </a:r>
            <a:r>
              <a:rPr lang="pt-BR" altLang="zh-CN" sz="1600" dirty="0">
                <a:solidFill>
                  <a:srgbClr val="0070C0"/>
                </a:solidFill>
                <a:latin typeface="Times New Roman" panose="02020603050405020304" pitchFamily="18" charset="0"/>
                <a:cs typeface="Times New Roman" panose="02020603050405020304" pitchFamily="18" charset="0"/>
              </a:rPr>
              <a:t>$r7</a:t>
            </a:r>
            <a:r>
              <a:rPr lang="pt-BR" altLang="zh-CN" sz="1600" dirty="0">
                <a:latin typeface="Times New Roman" panose="02020603050405020304" pitchFamily="18" charset="0"/>
                <a:cs typeface="Times New Roman" panose="02020603050405020304" pitchFamily="18" charset="0"/>
              </a:rPr>
              <a:t>, $r8</a:t>
            </a:r>
          </a:p>
        </p:txBody>
      </p:sp>
      <p:sp>
        <p:nvSpPr>
          <p:cNvPr id="54" name="矩形 53">
            <a:extLst>
              <a:ext uri="{FF2B5EF4-FFF2-40B4-BE49-F238E27FC236}">
                <a16:creationId xmlns:a16="http://schemas.microsoft.com/office/drawing/2014/main" id="{056E4B01-F285-47A0-90F2-A05299700E45}"/>
              </a:ext>
            </a:extLst>
          </p:cNvPr>
          <p:cNvSpPr/>
          <p:nvPr/>
        </p:nvSpPr>
        <p:spPr>
          <a:xfrm>
            <a:off x="6326353" y="4654622"/>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55" name="矩形 54">
            <a:extLst>
              <a:ext uri="{FF2B5EF4-FFF2-40B4-BE49-F238E27FC236}">
                <a16:creationId xmlns:a16="http://schemas.microsoft.com/office/drawing/2014/main" id="{EA6B6F46-7986-48A9-9699-4A78C4658911}"/>
              </a:ext>
            </a:extLst>
          </p:cNvPr>
          <p:cNvSpPr/>
          <p:nvPr/>
        </p:nvSpPr>
        <p:spPr>
          <a:xfrm>
            <a:off x="7012577" y="5248170"/>
            <a:ext cx="2083092"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rgbClr val="C00000"/>
                </a:solidFill>
              </a:rPr>
              <a:t>译码阻塞（数据相关）</a:t>
            </a:r>
          </a:p>
        </p:txBody>
      </p:sp>
      <p:cxnSp>
        <p:nvCxnSpPr>
          <p:cNvPr id="57" name="直接连接符 56">
            <a:extLst>
              <a:ext uri="{FF2B5EF4-FFF2-40B4-BE49-F238E27FC236}">
                <a16:creationId xmlns:a16="http://schemas.microsoft.com/office/drawing/2014/main" id="{A160D2D8-158A-4E12-A7AD-039A22F6D02B}"/>
              </a:ext>
            </a:extLst>
          </p:cNvPr>
          <p:cNvCxnSpPr>
            <a:cxnSpLocks/>
          </p:cNvCxnSpPr>
          <p:nvPr/>
        </p:nvCxnSpPr>
        <p:spPr>
          <a:xfrm flipV="1">
            <a:off x="9821036" y="3832822"/>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59" name="矩形 58">
            <a:extLst>
              <a:ext uri="{FF2B5EF4-FFF2-40B4-BE49-F238E27FC236}">
                <a16:creationId xmlns:a16="http://schemas.microsoft.com/office/drawing/2014/main" id="{17BB79A3-203C-4CC7-95BC-31D8E56045AC}"/>
              </a:ext>
            </a:extLst>
          </p:cNvPr>
          <p:cNvSpPr/>
          <p:nvPr/>
        </p:nvSpPr>
        <p:spPr>
          <a:xfrm>
            <a:off x="9072349" y="342899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10</a:t>
            </a:r>
            <a:endParaRPr lang="zh-CN" altLang="en-US" sz="1600" dirty="0">
              <a:solidFill>
                <a:schemeClr val="tx1"/>
              </a:solidFill>
            </a:endParaRPr>
          </a:p>
        </p:txBody>
      </p:sp>
      <p:sp>
        <p:nvSpPr>
          <p:cNvPr id="60" name="矩形 59">
            <a:extLst>
              <a:ext uri="{FF2B5EF4-FFF2-40B4-BE49-F238E27FC236}">
                <a16:creationId xmlns:a16="http://schemas.microsoft.com/office/drawing/2014/main" id="{57717222-8D43-4FA1-AF56-3389A8E07131}"/>
              </a:ext>
            </a:extLst>
          </p:cNvPr>
          <p:cNvSpPr/>
          <p:nvPr/>
        </p:nvSpPr>
        <p:spPr>
          <a:xfrm>
            <a:off x="6320248" y="5248170"/>
            <a:ext cx="692329" cy="431073"/>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61" name="矩形 60">
            <a:extLst>
              <a:ext uri="{FF2B5EF4-FFF2-40B4-BE49-F238E27FC236}">
                <a16:creationId xmlns:a16="http://schemas.microsoft.com/office/drawing/2014/main" id="{F651F96B-AD07-4BB8-84E0-6B1DA643139A}"/>
              </a:ext>
            </a:extLst>
          </p:cNvPr>
          <p:cNvSpPr/>
          <p:nvPr/>
        </p:nvSpPr>
        <p:spPr>
          <a:xfrm>
            <a:off x="1029197" y="4104172"/>
            <a:ext cx="1758815" cy="338554"/>
          </a:xfrm>
          <a:prstGeom prst="rect">
            <a:avLst/>
          </a:prstGeom>
        </p:spPr>
        <p:txBody>
          <a:bodyPr wrap="none">
            <a:spAutoFit/>
          </a:bodyPr>
          <a:lstStyle/>
          <a:p>
            <a:r>
              <a:rPr lang="pt-BR" altLang="zh-CN" sz="1600" dirty="0">
                <a:latin typeface="Times New Roman" panose="02020603050405020304" pitchFamily="18" charset="0"/>
                <a:cs typeface="Times New Roman" panose="02020603050405020304" pitchFamily="18" charset="0"/>
              </a:rPr>
              <a:t>add.w </a:t>
            </a:r>
            <a:r>
              <a:rPr lang="pt-BR" altLang="zh-CN" sz="1600" dirty="0">
                <a:solidFill>
                  <a:srgbClr val="C00000"/>
                </a:solidFill>
                <a:latin typeface="Times New Roman" panose="02020603050405020304" pitchFamily="18" charset="0"/>
                <a:cs typeface="Times New Roman" panose="02020603050405020304" pitchFamily="18" charset="0"/>
              </a:rPr>
              <a:t>$r5</a:t>
            </a:r>
            <a:r>
              <a:rPr lang="pt-BR" altLang="zh-CN" sz="1600" dirty="0">
                <a:latin typeface="Times New Roman" panose="02020603050405020304" pitchFamily="18" charset="0"/>
                <a:cs typeface="Times New Roman" panose="02020603050405020304" pitchFamily="18" charset="0"/>
              </a:rPr>
              <a:t>, $r3, $r4</a:t>
            </a:r>
          </a:p>
        </p:txBody>
      </p:sp>
    </p:spTree>
    <p:extLst>
      <p:ext uri="{BB962C8B-B14F-4D97-AF65-F5344CB8AC3E}">
        <p14:creationId xmlns:p14="http://schemas.microsoft.com/office/powerpoint/2010/main" val="22157399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流水线存在的问题</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zh-CN" dirty="0"/>
              <a:t>前递（</a:t>
            </a:r>
            <a:r>
              <a:rPr lang="en-US" altLang="zh-CN" dirty="0"/>
              <a:t>Forwarding</a:t>
            </a:r>
            <a:r>
              <a:rPr lang="zh-CN" altLang="zh-CN" dirty="0"/>
              <a:t>）</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24</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2297039"/>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使用流水线阻塞技术，虽然避免数据错误的产生，但是指令流水线的效率会大大降低，因为数据冒险的发生过于频繁并且导致的延迟太长，因此产生了另一种解决方法，称为</a:t>
            </a:r>
            <a:r>
              <a:rPr lang="zh-CN" altLang="en-US" sz="2000" dirty="0">
                <a:solidFill>
                  <a:srgbClr val="FF0000"/>
                </a:solidFill>
              </a:rPr>
              <a:t>前递（</a:t>
            </a:r>
            <a:r>
              <a:rPr lang="en-US" altLang="zh-CN" sz="2000" dirty="0">
                <a:solidFill>
                  <a:srgbClr val="FF0000"/>
                </a:solidFill>
              </a:rPr>
              <a:t>Forwarding</a:t>
            </a:r>
            <a:r>
              <a:rPr lang="zh-CN" altLang="en-US" sz="2000" dirty="0">
                <a:solidFill>
                  <a:srgbClr val="FF0000"/>
                </a:solidFill>
              </a:rPr>
              <a:t>）或者旁路（</a:t>
            </a:r>
            <a:r>
              <a:rPr lang="en-US" altLang="zh-CN" sz="2000" dirty="0">
                <a:solidFill>
                  <a:srgbClr val="FF0000"/>
                </a:solidFill>
              </a:rPr>
              <a:t>Bypassing</a:t>
            </a:r>
            <a:r>
              <a:rPr lang="zh-CN" altLang="en-US" sz="2000" dirty="0">
                <a:solidFill>
                  <a:srgbClr val="FF0000"/>
                </a:solidFill>
              </a:rPr>
              <a:t>）</a:t>
            </a:r>
            <a:r>
              <a:rPr lang="zh-CN" altLang="en-US" sz="2000" dirty="0"/>
              <a:t>，前递的含义是</a:t>
            </a:r>
            <a:r>
              <a:rPr lang="zh-CN" altLang="en-US" sz="2000" dirty="0">
                <a:solidFill>
                  <a:srgbClr val="FF0000"/>
                </a:solidFill>
              </a:rPr>
              <a:t>从内部资源中直接提前得到缺少的运算项</a:t>
            </a:r>
            <a:r>
              <a:rPr lang="zh-CN" altLang="en-US" sz="2000" dirty="0"/>
              <a:t>。</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在这种情况下，我们将原本</a:t>
            </a:r>
            <a:r>
              <a:rPr lang="en-US" altLang="zh-CN" sz="2000" dirty="0"/>
              <a:t>3</a:t>
            </a:r>
            <a:r>
              <a:rPr lang="zh-CN" altLang="en-US" sz="2000" dirty="0"/>
              <a:t>个时钟周期的延迟减少到</a:t>
            </a:r>
            <a:r>
              <a:rPr lang="en-US" altLang="zh-CN" sz="2000" dirty="0"/>
              <a:t>1</a:t>
            </a:r>
            <a:r>
              <a:rPr lang="zh-CN" altLang="en-US" sz="2000" dirty="0"/>
              <a:t>个时钟周期，大大提高了指令流水线的效率，减少了数据冒险所带来的影响。</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cxnSp>
        <p:nvCxnSpPr>
          <p:cNvPr id="7" name="直接箭头连接符 6">
            <a:extLst>
              <a:ext uri="{FF2B5EF4-FFF2-40B4-BE49-F238E27FC236}">
                <a16:creationId xmlns:a16="http://schemas.microsoft.com/office/drawing/2014/main" id="{398795EF-F805-4C68-89CD-067CF6CC27C6}"/>
              </a:ext>
            </a:extLst>
          </p:cNvPr>
          <p:cNvCxnSpPr>
            <a:cxnSpLocks/>
          </p:cNvCxnSpPr>
          <p:nvPr/>
        </p:nvCxnSpPr>
        <p:spPr>
          <a:xfrm>
            <a:off x="2934365" y="3916916"/>
            <a:ext cx="8445960" cy="0"/>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cxnSp>
        <p:nvCxnSpPr>
          <p:cNvPr id="8" name="直接箭头连接符 7">
            <a:extLst>
              <a:ext uri="{FF2B5EF4-FFF2-40B4-BE49-F238E27FC236}">
                <a16:creationId xmlns:a16="http://schemas.microsoft.com/office/drawing/2014/main" id="{760AC3EE-A0C5-4158-BC73-065C467105B9}"/>
              </a:ext>
            </a:extLst>
          </p:cNvPr>
          <p:cNvCxnSpPr>
            <a:cxnSpLocks/>
          </p:cNvCxnSpPr>
          <p:nvPr/>
        </p:nvCxnSpPr>
        <p:spPr>
          <a:xfrm>
            <a:off x="975085" y="4245436"/>
            <a:ext cx="0" cy="1669248"/>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9" name="矩形 8">
            <a:extLst>
              <a:ext uri="{FF2B5EF4-FFF2-40B4-BE49-F238E27FC236}">
                <a16:creationId xmlns:a16="http://schemas.microsoft.com/office/drawing/2014/main" id="{A6A27B2F-6733-48A0-B193-36F489B9A301}"/>
              </a:ext>
            </a:extLst>
          </p:cNvPr>
          <p:cNvSpPr/>
          <p:nvPr/>
        </p:nvSpPr>
        <p:spPr>
          <a:xfrm>
            <a:off x="1222667" y="3691857"/>
            <a:ext cx="2105293"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时钟周期数</a:t>
            </a:r>
          </a:p>
        </p:txBody>
      </p:sp>
      <p:sp>
        <p:nvSpPr>
          <p:cNvPr id="10" name="矩形 9">
            <a:extLst>
              <a:ext uri="{FF2B5EF4-FFF2-40B4-BE49-F238E27FC236}">
                <a16:creationId xmlns:a16="http://schemas.microsoft.com/office/drawing/2014/main" id="{43B5C105-6512-452E-9A8D-EFFCB36CAC82}"/>
              </a:ext>
            </a:extLst>
          </p:cNvPr>
          <p:cNvSpPr/>
          <p:nvPr/>
        </p:nvSpPr>
        <p:spPr>
          <a:xfrm>
            <a:off x="262801" y="3698048"/>
            <a:ext cx="1439249"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程序执行顺序（按指令序）</a:t>
            </a:r>
          </a:p>
        </p:txBody>
      </p:sp>
      <p:sp>
        <p:nvSpPr>
          <p:cNvPr id="11" name="矩形 10">
            <a:extLst>
              <a:ext uri="{FF2B5EF4-FFF2-40B4-BE49-F238E27FC236}">
                <a16:creationId xmlns:a16="http://schemas.microsoft.com/office/drawing/2014/main" id="{BBFD3B7F-C301-42E7-AD53-7DBE0DE7B44A}"/>
              </a:ext>
            </a:extLst>
          </p:cNvPr>
          <p:cNvSpPr/>
          <p:nvPr/>
        </p:nvSpPr>
        <p:spPr>
          <a:xfrm>
            <a:off x="2934365" y="414134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2" name="矩形 11">
            <a:extLst>
              <a:ext uri="{FF2B5EF4-FFF2-40B4-BE49-F238E27FC236}">
                <a16:creationId xmlns:a16="http://schemas.microsoft.com/office/drawing/2014/main" id="{276D23B8-6BB3-42A9-845B-C31AB56CA064}"/>
              </a:ext>
            </a:extLst>
          </p:cNvPr>
          <p:cNvSpPr/>
          <p:nvPr/>
        </p:nvSpPr>
        <p:spPr>
          <a:xfrm>
            <a:off x="3626694" y="414134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3" name="矩形 12">
            <a:extLst>
              <a:ext uri="{FF2B5EF4-FFF2-40B4-BE49-F238E27FC236}">
                <a16:creationId xmlns:a16="http://schemas.microsoft.com/office/drawing/2014/main" id="{C8253CE5-A1BC-47BD-85B5-FA14029F7D9B}"/>
              </a:ext>
            </a:extLst>
          </p:cNvPr>
          <p:cNvSpPr/>
          <p:nvPr/>
        </p:nvSpPr>
        <p:spPr>
          <a:xfrm>
            <a:off x="4319023" y="414134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4" name="矩形 13">
            <a:extLst>
              <a:ext uri="{FF2B5EF4-FFF2-40B4-BE49-F238E27FC236}">
                <a16:creationId xmlns:a16="http://schemas.microsoft.com/office/drawing/2014/main" id="{9F892F51-7C91-4237-9FBE-EACA9AE61439}"/>
              </a:ext>
            </a:extLst>
          </p:cNvPr>
          <p:cNvSpPr/>
          <p:nvPr/>
        </p:nvSpPr>
        <p:spPr>
          <a:xfrm>
            <a:off x="5011353" y="4141348"/>
            <a:ext cx="688440"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5" name="矩形 14">
            <a:extLst>
              <a:ext uri="{FF2B5EF4-FFF2-40B4-BE49-F238E27FC236}">
                <a16:creationId xmlns:a16="http://schemas.microsoft.com/office/drawing/2014/main" id="{D95C82C7-FFD4-4172-BB9E-FC441A819935}"/>
              </a:ext>
            </a:extLst>
          </p:cNvPr>
          <p:cNvSpPr/>
          <p:nvPr/>
        </p:nvSpPr>
        <p:spPr>
          <a:xfrm>
            <a:off x="3628909" y="474312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6" name="矩形 15">
            <a:extLst>
              <a:ext uri="{FF2B5EF4-FFF2-40B4-BE49-F238E27FC236}">
                <a16:creationId xmlns:a16="http://schemas.microsoft.com/office/drawing/2014/main" id="{C5C4801B-78D4-4C5B-A6A1-EB695DA000CC}"/>
              </a:ext>
            </a:extLst>
          </p:cNvPr>
          <p:cNvSpPr/>
          <p:nvPr/>
        </p:nvSpPr>
        <p:spPr>
          <a:xfrm>
            <a:off x="4321239" y="4743121"/>
            <a:ext cx="690114"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阻塞</a:t>
            </a:r>
          </a:p>
        </p:txBody>
      </p:sp>
      <p:sp>
        <p:nvSpPr>
          <p:cNvPr id="17" name="矩形 16">
            <a:extLst>
              <a:ext uri="{FF2B5EF4-FFF2-40B4-BE49-F238E27FC236}">
                <a16:creationId xmlns:a16="http://schemas.microsoft.com/office/drawing/2014/main" id="{C661ED77-DB9B-4A4E-B5A9-4F11F8EFCD26}"/>
              </a:ext>
            </a:extLst>
          </p:cNvPr>
          <p:cNvSpPr/>
          <p:nvPr/>
        </p:nvSpPr>
        <p:spPr>
          <a:xfrm>
            <a:off x="5703681" y="474312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8" name="矩形 17">
            <a:extLst>
              <a:ext uri="{FF2B5EF4-FFF2-40B4-BE49-F238E27FC236}">
                <a16:creationId xmlns:a16="http://schemas.microsoft.com/office/drawing/2014/main" id="{CA615781-9F4C-48B0-BBA5-6AADADA09346}"/>
              </a:ext>
            </a:extLst>
          </p:cNvPr>
          <p:cNvSpPr/>
          <p:nvPr/>
        </p:nvSpPr>
        <p:spPr>
          <a:xfrm>
            <a:off x="6396010" y="474312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9" name="矩形 18">
            <a:extLst>
              <a:ext uri="{FF2B5EF4-FFF2-40B4-BE49-F238E27FC236}">
                <a16:creationId xmlns:a16="http://schemas.microsoft.com/office/drawing/2014/main" id="{DBA697D8-DE1C-45BF-AE4C-74AC599C577C}"/>
              </a:ext>
            </a:extLst>
          </p:cNvPr>
          <p:cNvSpPr/>
          <p:nvPr/>
        </p:nvSpPr>
        <p:spPr>
          <a:xfrm>
            <a:off x="4315134" y="5339831"/>
            <a:ext cx="690113"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阻塞</a:t>
            </a:r>
          </a:p>
        </p:txBody>
      </p:sp>
      <p:sp>
        <p:nvSpPr>
          <p:cNvPr id="20" name="矩形 19">
            <a:extLst>
              <a:ext uri="{FF2B5EF4-FFF2-40B4-BE49-F238E27FC236}">
                <a16:creationId xmlns:a16="http://schemas.microsoft.com/office/drawing/2014/main" id="{43B3FAC2-1338-4572-8B4B-33ECADD189BF}"/>
              </a:ext>
            </a:extLst>
          </p:cNvPr>
          <p:cNvSpPr/>
          <p:nvPr/>
        </p:nvSpPr>
        <p:spPr>
          <a:xfrm>
            <a:off x="6387689" y="5339831"/>
            <a:ext cx="725367"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21" name="矩形 20">
            <a:extLst>
              <a:ext uri="{FF2B5EF4-FFF2-40B4-BE49-F238E27FC236}">
                <a16:creationId xmlns:a16="http://schemas.microsoft.com/office/drawing/2014/main" id="{C1B74CA2-4C0B-4DA4-A8CD-B74FADDEE753}"/>
              </a:ext>
            </a:extLst>
          </p:cNvPr>
          <p:cNvSpPr/>
          <p:nvPr/>
        </p:nvSpPr>
        <p:spPr>
          <a:xfrm>
            <a:off x="7113056" y="533983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22" name="矩形 21">
            <a:extLst>
              <a:ext uri="{FF2B5EF4-FFF2-40B4-BE49-F238E27FC236}">
                <a16:creationId xmlns:a16="http://schemas.microsoft.com/office/drawing/2014/main" id="{DE96CA87-2D22-4D25-97D7-4EF0BDA16AEB}"/>
              </a:ext>
            </a:extLst>
          </p:cNvPr>
          <p:cNvSpPr/>
          <p:nvPr/>
        </p:nvSpPr>
        <p:spPr>
          <a:xfrm>
            <a:off x="7805385" y="533983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cxnSp>
        <p:nvCxnSpPr>
          <p:cNvPr id="23" name="直接连接符 22">
            <a:extLst>
              <a:ext uri="{FF2B5EF4-FFF2-40B4-BE49-F238E27FC236}">
                <a16:creationId xmlns:a16="http://schemas.microsoft.com/office/drawing/2014/main" id="{7FC77658-2E9F-48CD-9086-393C1F00F45E}"/>
              </a:ext>
            </a:extLst>
          </p:cNvPr>
          <p:cNvCxnSpPr/>
          <p:nvPr/>
        </p:nvCxnSpPr>
        <p:spPr>
          <a:xfrm>
            <a:off x="3626694" y="3916916"/>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76B26045-5135-46EB-B8D8-9C75B67AE446}"/>
              </a:ext>
            </a:extLst>
          </p:cNvPr>
          <p:cNvCxnSpPr/>
          <p:nvPr/>
        </p:nvCxnSpPr>
        <p:spPr>
          <a:xfrm flipV="1">
            <a:off x="3626694" y="3916916"/>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91157484-9199-4073-A349-C787F05F76A0}"/>
              </a:ext>
            </a:extLst>
          </p:cNvPr>
          <p:cNvCxnSpPr/>
          <p:nvPr/>
        </p:nvCxnSpPr>
        <p:spPr>
          <a:xfrm flipV="1">
            <a:off x="4319023" y="3916916"/>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147FC512-3BCE-4C0C-931F-F22965BFA623}"/>
              </a:ext>
            </a:extLst>
          </p:cNvPr>
          <p:cNvCxnSpPr/>
          <p:nvPr/>
        </p:nvCxnSpPr>
        <p:spPr>
          <a:xfrm flipV="1">
            <a:off x="5013458" y="3916916"/>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3B31A1C7-8075-4198-9B47-E36892DD4D2A}"/>
              </a:ext>
            </a:extLst>
          </p:cNvPr>
          <p:cNvCxnSpPr>
            <a:cxnSpLocks/>
          </p:cNvCxnSpPr>
          <p:nvPr/>
        </p:nvCxnSpPr>
        <p:spPr>
          <a:xfrm flipV="1">
            <a:off x="5703681" y="3916916"/>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E62E8A7-6DB3-4A9A-8243-3AF2B735C336}"/>
              </a:ext>
            </a:extLst>
          </p:cNvPr>
          <p:cNvCxnSpPr/>
          <p:nvPr/>
        </p:nvCxnSpPr>
        <p:spPr>
          <a:xfrm flipV="1">
            <a:off x="6402079" y="3916916"/>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BC8341A6-D130-41B1-8EB7-641548E86088}"/>
              </a:ext>
            </a:extLst>
          </p:cNvPr>
          <p:cNvCxnSpPr/>
          <p:nvPr/>
        </p:nvCxnSpPr>
        <p:spPr>
          <a:xfrm flipV="1">
            <a:off x="7097065" y="3916916"/>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EA43D74A-B8CB-4CB2-912B-2E38DE50ECA4}"/>
              </a:ext>
            </a:extLst>
          </p:cNvPr>
          <p:cNvCxnSpPr/>
          <p:nvPr/>
        </p:nvCxnSpPr>
        <p:spPr>
          <a:xfrm flipV="1">
            <a:off x="7789394" y="3916916"/>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0E8DAB23-E8E9-42E2-B3F0-B999619A1B34}"/>
              </a:ext>
            </a:extLst>
          </p:cNvPr>
          <p:cNvCxnSpPr/>
          <p:nvPr/>
        </p:nvCxnSpPr>
        <p:spPr>
          <a:xfrm flipV="1">
            <a:off x="8510381" y="3916916"/>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5CFCB91F-A398-429F-A8E5-3F3E2C9D8B48}"/>
              </a:ext>
            </a:extLst>
          </p:cNvPr>
          <p:cNvCxnSpPr/>
          <p:nvPr/>
        </p:nvCxnSpPr>
        <p:spPr>
          <a:xfrm flipV="1">
            <a:off x="9199797" y="3916916"/>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895A3925-D7C3-4C6B-A0A2-65B9A9CB6D03}"/>
              </a:ext>
            </a:extLst>
          </p:cNvPr>
          <p:cNvSpPr/>
          <p:nvPr/>
        </p:nvSpPr>
        <p:spPr>
          <a:xfrm>
            <a:off x="2894775" y="351749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a:t>
            </a:r>
            <a:endParaRPr lang="zh-CN" altLang="en-US" sz="1600" dirty="0">
              <a:solidFill>
                <a:schemeClr val="tx1"/>
              </a:solidFill>
            </a:endParaRPr>
          </a:p>
        </p:txBody>
      </p:sp>
      <p:sp>
        <p:nvSpPr>
          <p:cNvPr id="35" name="矩形 34">
            <a:extLst>
              <a:ext uri="{FF2B5EF4-FFF2-40B4-BE49-F238E27FC236}">
                <a16:creationId xmlns:a16="http://schemas.microsoft.com/office/drawing/2014/main" id="{3FBE3FDA-DF21-456A-A65E-6FFC15ECDD6A}"/>
              </a:ext>
            </a:extLst>
          </p:cNvPr>
          <p:cNvSpPr/>
          <p:nvPr/>
        </p:nvSpPr>
        <p:spPr>
          <a:xfrm>
            <a:off x="3606899" y="3517499"/>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a:t>
            </a:r>
            <a:endParaRPr lang="zh-CN" altLang="en-US" sz="1600" dirty="0">
              <a:solidFill>
                <a:schemeClr val="tx1"/>
              </a:solidFill>
            </a:endParaRPr>
          </a:p>
        </p:txBody>
      </p:sp>
      <p:sp>
        <p:nvSpPr>
          <p:cNvPr id="36" name="矩形 35">
            <a:extLst>
              <a:ext uri="{FF2B5EF4-FFF2-40B4-BE49-F238E27FC236}">
                <a16:creationId xmlns:a16="http://schemas.microsoft.com/office/drawing/2014/main" id="{7B8B7486-D1BD-4DD3-B163-8FAD86ADE98A}"/>
              </a:ext>
            </a:extLst>
          </p:cNvPr>
          <p:cNvSpPr/>
          <p:nvPr/>
        </p:nvSpPr>
        <p:spPr>
          <a:xfrm>
            <a:off x="4262550" y="3517498"/>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3</a:t>
            </a:r>
            <a:endParaRPr lang="zh-CN" altLang="en-US" sz="1600" dirty="0">
              <a:solidFill>
                <a:schemeClr val="tx1"/>
              </a:solidFill>
            </a:endParaRPr>
          </a:p>
        </p:txBody>
      </p:sp>
      <p:sp>
        <p:nvSpPr>
          <p:cNvPr id="37" name="矩形 36">
            <a:extLst>
              <a:ext uri="{FF2B5EF4-FFF2-40B4-BE49-F238E27FC236}">
                <a16:creationId xmlns:a16="http://schemas.microsoft.com/office/drawing/2014/main" id="{24F2A9FA-1514-463C-A602-A74D3BC79771}"/>
              </a:ext>
            </a:extLst>
          </p:cNvPr>
          <p:cNvSpPr/>
          <p:nvPr/>
        </p:nvSpPr>
        <p:spPr>
          <a:xfrm>
            <a:off x="4951965" y="3517498"/>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a:t>
            </a:r>
            <a:endParaRPr lang="zh-CN" altLang="en-US" sz="1600" dirty="0">
              <a:solidFill>
                <a:schemeClr val="tx1"/>
              </a:solidFill>
            </a:endParaRPr>
          </a:p>
        </p:txBody>
      </p:sp>
      <p:sp>
        <p:nvSpPr>
          <p:cNvPr id="38" name="矩形 37">
            <a:extLst>
              <a:ext uri="{FF2B5EF4-FFF2-40B4-BE49-F238E27FC236}">
                <a16:creationId xmlns:a16="http://schemas.microsoft.com/office/drawing/2014/main" id="{41501B11-F7CA-41BA-8DB9-C01C8D48D565}"/>
              </a:ext>
            </a:extLst>
          </p:cNvPr>
          <p:cNvSpPr/>
          <p:nvPr/>
        </p:nvSpPr>
        <p:spPr>
          <a:xfrm>
            <a:off x="5653297" y="3517498"/>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5</a:t>
            </a:r>
            <a:endParaRPr lang="zh-CN" altLang="en-US" sz="1600" dirty="0">
              <a:solidFill>
                <a:schemeClr val="tx1"/>
              </a:solidFill>
            </a:endParaRPr>
          </a:p>
        </p:txBody>
      </p:sp>
      <p:sp>
        <p:nvSpPr>
          <p:cNvPr id="39" name="矩形 38">
            <a:extLst>
              <a:ext uri="{FF2B5EF4-FFF2-40B4-BE49-F238E27FC236}">
                <a16:creationId xmlns:a16="http://schemas.microsoft.com/office/drawing/2014/main" id="{98AFD466-DCC0-4180-92C5-6EDEC1CBD5FE}"/>
              </a:ext>
            </a:extLst>
          </p:cNvPr>
          <p:cNvSpPr/>
          <p:nvPr/>
        </p:nvSpPr>
        <p:spPr>
          <a:xfrm>
            <a:off x="6338882" y="3517498"/>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a:t>
            </a:r>
            <a:endParaRPr lang="zh-CN" altLang="en-US" sz="1600" dirty="0">
              <a:solidFill>
                <a:schemeClr val="tx1"/>
              </a:solidFill>
            </a:endParaRPr>
          </a:p>
        </p:txBody>
      </p:sp>
      <p:sp>
        <p:nvSpPr>
          <p:cNvPr id="40" name="矩形 39">
            <a:extLst>
              <a:ext uri="{FF2B5EF4-FFF2-40B4-BE49-F238E27FC236}">
                <a16:creationId xmlns:a16="http://schemas.microsoft.com/office/drawing/2014/main" id="{CD591CF7-6DF6-43D4-8A59-84D2B3034124}"/>
              </a:ext>
            </a:extLst>
          </p:cNvPr>
          <p:cNvSpPr/>
          <p:nvPr/>
        </p:nvSpPr>
        <p:spPr>
          <a:xfrm>
            <a:off x="7014330" y="3517498"/>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7</a:t>
            </a:r>
            <a:endParaRPr lang="zh-CN" altLang="en-US" sz="1600" dirty="0">
              <a:solidFill>
                <a:schemeClr val="tx1"/>
              </a:solidFill>
            </a:endParaRPr>
          </a:p>
        </p:txBody>
      </p:sp>
      <p:sp>
        <p:nvSpPr>
          <p:cNvPr id="41" name="矩形 40">
            <a:extLst>
              <a:ext uri="{FF2B5EF4-FFF2-40B4-BE49-F238E27FC236}">
                <a16:creationId xmlns:a16="http://schemas.microsoft.com/office/drawing/2014/main" id="{716A6D42-389E-4F74-B55D-7EB622475142}"/>
              </a:ext>
            </a:extLst>
          </p:cNvPr>
          <p:cNvSpPr/>
          <p:nvPr/>
        </p:nvSpPr>
        <p:spPr>
          <a:xfrm>
            <a:off x="7730609" y="3517498"/>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a:t>
            </a:r>
            <a:endParaRPr lang="zh-CN" altLang="en-US" sz="1600" dirty="0">
              <a:solidFill>
                <a:schemeClr val="tx1"/>
              </a:solidFill>
            </a:endParaRPr>
          </a:p>
        </p:txBody>
      </p:sp>
      <p:sp>
        <p:nvSpPr>
          <p:cNvPr id="42" name="矩形 41">
            <a:extLst>
              <a:ext uri="{FF2B5EF4-FFF2-40B4-BE49-F238E27FC236}">
                <a16:creationId xmlns:a16="http://schemas.microsoft.com/office/drawing/2014/main" id="{0B85DAE5-9F3D-468F-B5A4-A218286AA40D}"/>
              </a:ext>
            </a:extLst>
          </p:cNvPr>
          <p:cNvSpPr/>
          <p:nvPr/>
        </p:nvSpPr>
        <p:spPr>
          <a:xfrm>
            <a:off x="8446414" y="352102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9</a:t>
            </a:r>
            <a:endParaRPr lang="zh-CN" altLang="en-US" sz="1600" dirty="0">
              <a:solidFill>
                <a:schemeClr val="tx1"/>
              </a:solidFill>
            </a:endParaRPr>
          </a:p>
        </p:txBody>
      </p:sp>
      <p:sp>
        <p:nvSpPr>
          <p:cNvPr id="43" name="矩形 42">
            <a:extLst>
              <a:ext uri="{FF2B5EF4-FFF2-40B4-BE49-F238E27FC236}">
                <a16:creationId xmlns:a16="http://schemas.microsoft.com/office/drawing/2014/main" id="{487075A4-B04D-4930-8C93-94AF6230CC14}"/>
              </a:ext>
            </a:extLst>
          </p:cNvPr>
          <p:cNvSpPr/>
          <p:nvPr/>
        </p:nvSpPr>
        <p:spPr>
          <a:xfrm>
            <a:off x="5699792" y="4141348"/>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44" name="矩形 43">
            <a:extLst>
              <a:ext uri="{FF2B5EF4-FFF2-40B4-BE49-F238E27FC236}">
                <a16:creationId xmlns:a16="http://schemas.microsoft.com/office/drawing/2014/main" id="{C97FBB64-3F4D-4854-A34D-DB754CF29AE0}"/>
              </a:ext>
            </a:extLst>
          </p:cNvPr>
          <p:cNvSpPr/>
          <p:nvPr/>
        </p:nvSpPr>
        <p:spPr>
          <a:xfrm>
            <a:off x="7088339" y="474312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45" name="矩形 44">
            <a:extLst>
              <a:ext uri="{FF2B5EF4-FFF2-40B4-BE49-F238E27FC236}">
                <a16:creationId xmlns:a16="http://schemas.microsoft.com/office/drawing/2014/main" id="{53FF38FD-3A2B-419D-9EE9-5EB189CD3B49}"/>
              </a:ext>
            </a:extLst>
          </p:cNvPr>
          <p:cNvSpPr/>
          <p:nvPr/>
        </p:nvSpPr>
        <p:spPr>
          <a:xfrm>
            <a:off x="8497714" y="5339831"/>
            <a:ext cx="680992"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3" name="矩形 2">
            <a:extLst>
              <a:ext uri="{FF2B5EF4-FFF2-40B4-BE49-F238E27FC236}">
                <a16:creationId xmlns:a16="http://schemas.microsoft.com/office/drawing/2014/main" id="{8461A126-3E93-42A8-9D95-E101F40F310B}"/>
              </a:ext>
            </a:extLst>
          </p:cNvPr>
          <p:cNvSpPr/>
          <p:nvPr/>
        </p:nvSpPr>
        <p:spPr>
          <a:xfrm>
            <a:off x="131524" y="4187377"/>
            <a:ext cx="3141051" cy="323807"/>
          </a:xfrm>
          <a:prstGeom prst="rect">
            <a:avLst/>
          </a:prstGeom>
        </p:spPr>
        <p:txBody>
          <a:bodyPr wrap="square">
            <a:spAutoFit/>
          </a:bodyPr>
          <a:lstStyle/>
          <a:p>
            <a:pPr marL="987425" lvl="2" defTabSz="914400">
              <a:lnSpc>
                <a:spcPct val="94000"/>
              </a:lnSpc>
              <a:spcBef>
                <a:spcPts val="500"/>
              </a:spcBef>
              <a:spcAft>
                <a:spcPts val="200"/>
              </a:spcAft>
              <a:buSzPct val="50000"/>
            </a:pPr>
            <a:r>
              <a:rPr lang="pt-BR" altLang="zh-CN" sz="1600" dirty="0">
                <a:latin typeface="Times New Roman" panose="02020603050405020304" pitchFamily="18" charset="0"/>
                <a:cs typeface="Times New Roman" panose="02020603050405020304" pitchFamily="18" charset="0"/>
              </a:rPr>
              <a:t>add.w </a:t>
            </a:r>
            <a:r>
              <a:rPr lang="pt-BR" altLang="zh-CN" sz="1600" dirty="0">
                <a:solidFill>
                  <a:srgbClr val="C00000"/>
                </a:solidFill>
                <a:latin typeface="Times New Roman" panose="02020603050405020304" pitchFamily="18" charset="0"/>
                <a:cs typeface="Times New Roman" panose="02020603050405020304" pitchFamily="18" charset="0"/>
              </a:rPr>
              <a:t>$r5</a:t>
            </a:r>
            <a:r>
              <a:rPr lang="pt-BR" altLang="zh-CN" sz="1600" dirty="0">
                <a:latin typeface="Times New Roman" panose="02020603050405020304" pitchFamily="18" charset="0"/>
                <a:cs typeface="Times New Roman" panose="02020603050405020304" pitchFamily="18" charset="0"/>
              </a:rPr>
              <a:t>, $r3, $r4</a:t>
            </a:r>
          </a:p>
        </p:txBody>
      </p:sp>
      <p:sp>
        <p:nvSpPr>
          <p:cNvPr id="46" name="矩形 45">
            <a:extLst>
              <a:ext uri="{FF2B5EF4-FFF2-40B4-BE49-F238E27FC236}">
                <a16:creationId xmlns:a16="http://schemas.microsoft.com/office/drawing/2014/main" id="{49010E2E-8848-491E-9DA1-E6B4BE4AABAA}"/>
              </a:ext>
            </a:extLst>
          </p:cNvPr>
          <p:cNvSpPr/>
          <p:nvPr/>
        </p:nvSpPr>
        <p:spPr>
          <a:xfrm>
            <a:off x="1118773" y="4789381"/>
            <a:ext cx="1747594" cy="338554"/>
          </a:xfrm>
          <a:prstGeom prst="rect">
            <a:avLst/>
          </a:prstGeom>
        </p:spPr>
        <p:txBody>
          <a:bodyPr wrap="none">
            <a:spAutoFit/>
          </a:bodyPr>
          <a:lstStyle/>
          <a:p>
            <a:r>
              <a:rPr lang="pt-BR" altLang="zh-CN" sz="1600" dirty="0">
                <a:latin typeface="Times New Roman" panose="02020603050405020304" pitchFamily="18" charset="0"/>
                <a:cs typeface="Times New Roman" panose="02020603050405020304" pitchFamily="18" charset="0"/>
              </a:rPr>
              <a:t>sub.w </a:t>
            </a:r>
            <a:r>
              <a:rPr lang="pt-BR" altLang="zh-CN" sz="1600" dirty="0">
                <a:solidFill>
                  <a:srgbClr val="0070C0"/>
                </a:solidFill>
                <a:latin typeface="Times New Roman" panose="02020603050405020304" pitchFamily="18" charset="0"/>
                <a:cs typeface="Times New Roman" panose="02020603050405020304" pitchFamily="18" charset="0"/>
              </a:rPr>
              <a:t>$r7</a:t>
            </a:r>
            <a:r>
              <a:rPr lang="pt-BR" altLang="zh-CN" sz="1600" dirty="0">
                <a:latin typeface="Times New Roman" panose="02020603050405020304" pitchFamily="18" charset="0"/>
                <a:cs typeface="Times New Roman" panose="02020603050405020304" pitchFamily="18" charset="0"/>
              </a:rPr>
              <a:t>, </a:t>
            </a:r>
            <a:r>
              <a:rPr lang="pt-BR" altLang="zh-CN" sz="1600" dirty="0">
                <a:solidFill>
                  <a:srgbClr val="C00000"/>
                </a:solidFill>
                <a:latin typeface="Times New Roman" panose="02020603050405020304" pitchFamily="18" charset="0"/>
                <a:cs typeface="Times New Roman" panose="02020603050405020304" pitchFamily="18" charset="0"/>
              </a:rPr>
              <a:t>$r5</a:t>
            </a:r>
            <a:r>
              <a:rPr lang="pt-BR" altLang="zh-CN" sz="1600" dirty="0">
                <a:latin typeface="Times New Roman" panose="02020603050405020304" pitchFamily="18" charset="0"/>
                <a:cs typeface="Times New Roman" panose="02020603050405020304" pitchFamily="18" charset="0"/>
              </a:rPr>
              <a:t>, $r6</a:t>
            </a:r>
          </a:p>
        </p:txBody>
      </p:sp>
      <p:sp>
        <p:nvSpPr>
          <p:cNvPr id="49" name="矩形 48">
            <a:extLst>
              <a:ext uri="{FF2B5EF4-FFF2-40B4-BE49-F238E27FC236}">
                <a16:creationId xmlns:a16="http://schemas.microsoft.com/office/drawing/2014/main" id="{4A12866C-5796-4176-9369-2AD3965799DD}"/>
              </a:ext>
            </a:extLst>
          </p:cNvPr>
          <p:cNvSpPr/>
          <p:nvPr/>
        </p:nvSpPr>
        <p:spPr>
          <a:xfrm>
            <a:off x="1133325" y="5386091"/>
            <a:ext cx="1758815" cy="338554"/>
          </a:xfrm>
          <a:prstGeom prst="rect">
            <a:avLst/>
          </a:prstGeom>
        </p:spPr>
        <p:txBody>
          <a:bodyPr wrap="none">
            <a:spAutoFit/>
          </a:bodyPr>
          <a:lstStyle/>
          <a:p>
            <a:r>
              <a:rPr lang="pt-BR" altLang="zh-CN" sz="1600" dirty="0">
                <a:latin typeface="Times New Roman" panose="02020603050405020304" pitchFamily="18" charset="0"/>
                <a:cs typeface="Times New Roman" panose="02020603050405020304" pitchFamily="18" charset="0"/>
              </a:rPr>
              <a:t>add.w $r9, </a:t>
            </a:r>
            <a:r>
              <a:rPr lang="pt-BR" altLang="zh-CN" sz="1600" dirty="0">
                <a:solidFill>
                  <a:srgbClr val="0070C0"/>
                </a:solidFill>
                <a:latin typeface="Times New Roman" panose="02020603050405020304" pitchFamily="18" charset="0"/>
                <a:cs typeface="Times New Roman" panose="02020603050405020304" pitchFamily="18" charset="0"/>
              </a:rPr>
              <a:t>$r7</a:t>
            </a:r>
            <a:r>
              <a:rPr lang="pt-BR" altLang="zh-CN" sz="1600" dirty="0">
                <a:latin typeface="Times New Roman" panose="02020603050405020304" pitchFamily="18" charset="0"/>
                <a:cs typeface="Times New Roman" panose="02020603050405020304" pitchFamily="18" charset="0"/>
              </a:rPr>
              <a:t>, $r8</a:t>
            </a:r>
          </a:p>
        </p:txBody>
      </p:sp>
      <p:sp>
        <p:nvSpPr>
          <p:cNvPr id="54" name="矩形 53">
            <a:extLst>
              <a:ext uri="{FF2B5EF4-FFF2-40B4-BE49-F238E27FC236}">
                <a16:creationId xmlns:a16="http://schemas.microsoft.com/office/drawing/2014/main" id="{056E4B01-F285-47A0-90F2-A05299700E45}"/>
              </a:ext>
            </a:extLst>
          </p:cNvPr>
          <p:cNvSpPr/>
          <p:nvPr/>
        </p:nvSpPr>
        <p:spPr>
          <a:xfrm>
            <a:off x="5011352" y="474312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55" name="矩形 54">
            <a:extLst>
              <a:ext uri="{FF2B5EF4-FFF2-40B4-BE49-F238E27FC236}">
                <a16:creationId xmlns:a16="http://schemas.microsoft.com/office/drawing/2014/main" id="{EA6B6F46-7986-48A9-9699-4A78C4658911}"/>
              </a:ext>
            </a:extLst>
          </p:cNvPr>
          <p:cNvSpPr/>
          <p:nvPr/>
        </p:nvSpPr>
        <p:spPr>
          <a:xfrm>
            <a:off x="5005247" y="533983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cxnSp>
        <p:nvCxnSpPr>
          <p:cNvPr id="57" name="直接连接符 56">
            <a:extLst>
              <a:ext uri="{FF2B5EF4-FFF2-40B4-BE49-F238E27FC236}">
                <a16:creationId xmlns:a16="http://schemas.microsoft.com/office/drawing/2014/main" id="{A160D2D8-158A-4E12-A7AD-039A22F6D02B}"/>
              </a:ext>
            </a:extLst>
          </p:cNvPr>
          <p:cNvCxnSpPr>
            <a:cxnSpLocks/>
          </p:cNvCxnSpPr>
          <p:nvPr/>
        </p:nvCxnSpPr>
        <p:spPr>
          <a:xfrm flipV="1">
            <a:off x="9925164" y="3921321"/>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59" name="矩形 58">
            <a:extLst>
              <a:ext uri="{FF2B5EF4-FFF2-40B4-BE49-F238E27FC236}">
                <a16:creationId xmlns:a16="http://schemas.microsoft.com/office/drawing/2014/main" id="{17BB79A3-203C-4CC7-95BC-31D8E56045AC}"/>
              </a:ext>
            </a:extLst>
          </p:cNvPr>
          <p:cNvSpPr/>
          <p:nvPr/>
        </p:nvSpPr>
        <p:spPr>
          <a:xfrm>
            <a:off x="9176477" y="3517498"/>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10</a:t>
            </a:r>
            <a:endParaRPr lang="zh-CN" altLang="en-US" sz="1600" dirty="0">
              <a:solidFill>
                <a:schemeClr val="tx1"/>
              </a:solidFill>
            </a:endParaRPr>
          </a:p>
        </p:txBody>
      </p:sp>
      <p:sp>
        <p:nvSpPr>
          <p:cNvPr id="51" name="矩形 50">
            <a:extLst>
              <a:ext uri="{FF2B5EF4-FFF2-40B4-BE49-F238E27FC236}">
                <a16:creationId xmlns:a16="http://schemas.microsoft.com/office/drawing/2014/main" id="{8BE1B6DD-3C49-47D4-9CCD-E1DD095F8197}"/>
              </a:ext>
            </a:extLst>
          </p:cNvPr>
          <p:cNvSpPr/>
          <p:nvPr/>
        </p:nvSpPr>
        <p:spPr>
          <a:xfrm>
            <a:off x="5699083" y="533983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阻塞</a:t>
            </a:r>
          </a:p>
        </p:txBody>
      </p:sp>
      <p:cxnSp>
        <p:nvCxnSpPr>
          <p:cNvPr id="52" name="直接箭头连接符 51">
            <a:extLst>
              <a:ext uri="{FF2B5EF4-FFF2-40B4-BE49-F238E27FC236}">
                <a16:creationId xmlns:a16="http://schemas.microsoft.com/office/drawing/2014/main" id="{66D14799-799F-43D1-8DC7-64EA8C93D5F4}"/>
              </a:ext>
            </a:extLst>
          </p:cNvPr>
          <p:cNvCxnSpPr>
            <a:cxnSpLocks/>
            <a:stCxn id="13" idx="2"/>
            <a:endCxn id="54" idx="0"/>
          </p:cNvCxnSpPr>
          <p:nvPr/>
        </p:nvCxnSpPr>
        <p:spPr>
          <a:xfrm>
            <a:off x="4665188" y="4572422"/>
            <a:ext cx="692329" cy="17069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6" name="直接箭头连接符 55">
            <a:extLst>
              <a:ext uri="{FF2B5EF4-FFF2-40B4-BE49-F238E27FC236}">
                <a16:creationId xmlns:a16="http://schemas.microsoft.com/office/drawing/2014/main" id="{DDDCF07B-8D17-4DB6-8CF1-61BA15AC746F}"/>
              </a:ext>
            </a:extLst>
          </p:cNvPr>
          <p:cNvCxnSpPr>
            <a:cxnSpLocks/>
          </p:cNvCxnSpPr>
          <p:nvPr/>
        </p:nvCxnSpPr>
        <p:spPr>
          <a:xfrm>
            <a:off x="6059904" y="5166194"/>
            <a:ext cx="692329" cy="17069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9829919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流水线存在的问题</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控制冒险</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25</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2386807"/>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控制冒险（</a:t>
            </a:r>
            <a:r>
              <a:rPr lang="en-US" altLang="zh-CN" sz="2000" dirty="0"/>
              <a:t>Control hazard</a:t>
            </a:r>
            <a:r>
              <a:rPr lang="zh-CN" altLang="en-US" sz="2000" dirty="0"/>
              <a:t>）指的是</a:t>
            </a:r>
            <a:r>
              <a:rPr lang="zh-CN" altLang="en-US" sz="2000" dirty="0">
                <a:solidFill>
                  <a:srgbClr val="FF0000"/>
                </a:solidFill>
              </a:rPr>
              <a:t>尚未确定是否发生的分支指令</a:t>
            </a:r>
            <a:r>
              <a:rPr lang="zh-CN" altLang="en-US" sz="2000" dirty="0"/>
              <a:t>，如何进行下一次取指的问题。</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图中表示了分支指令</a:t>
            </a:r>
            <a:r>
              <a:rPr lang="en-US" altLang="zh-CN" sz="2000" dirty="0" err="1"/>
              <a:t>beq</a:t>
            </a:r>
            <a:r>
              <a:rPr lang="zh-CN" altLang="en-US" sz="2000" dirty="0"/>
              <a:t>会出现的控制冒险。当分支指令</a:t>
            </a:r>
            <a:r>
              <a:rPr lang="en-US" altLang="zh-CN" sz="2000" dirty="0" err="1"/>
              <a:t>beq</a:t>
            </a:r>
            <a:r>
              <a:rPr lang="zh-CN" altLang="en-US" sz="2000" dirty="0"/>
              <a:t>经过执行阶段，才能得出下一条指令的执行地址并将它输入程序计数器</a:t>
            </a:r>
            <a:r>
              <a:rPr lang="en-US" altLang="zh-CN" sz="2000" dirty="0"/>
              <a:t>PC</a:t>
            </a:r>
            <a:r>
              <a:rPr lang="zh-CN" altLang="en-US" sz="2000" dirty="0"/>
              <a:t>，但是此时指令流水线已经取回下一条指令，这时就可能导致取回错误的指令。</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zh-CN" altLang="en-US" sz="2000" dirty="0">
              <a:solidFill>
                <a:schemeClr val="tx2"/>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F0BA4C53-72D7-49C1-9E9E-5DFE440A677B}"/>
              </a:ext>
            </a:extLst>
          </p:cNvPr>
          <p:cNvSpPr/>
          <p:nvPr/>
        </p:nvSpPr>
        <p:spPr>
          <a:xfrm>
            <a:off x="2046086" y="3777920"/>
            <a:ext cx="2105293"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时钟周期数</a:t>
            </a:r>
          </a:p>
        </p:txBody>
      </p:sp>
      <p:sp>
        <p:nvSpPr>
          <p:cNvPr id="10" name="矩形 9">
            <a:extLst>
              <a:ext uri="{FF2B5EF4-FFF2-40B4-BE49-F238E27FC236}">
                <a16:creationId xmlns:a16="http://schemas.microsoft.com/office/drawing/2014/main" id="{217D9F23-2FAD-4C2D-80F0-2CDDAA6B9584}"/>
              </a:ext>
            </a:extLst>
          </p:cNvPr>
          <p:cNvSpPr/>
          <p:nvPr/>
        </p:nvSpPr>
        <p:spPr>
          <a:xfrm>
            <a:off x="1086220" y="3784111"/>
            <a:ext cx="1439249"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程序执行顺序（按指令序）</a:t>
            </a:r>
          </a:p>
        </p:txBody>
      </p:sp>
      <p:grpSp>
        <p:nvGrpSpPr>
          <p:cNvPr id="22" name="组合 21">
            <a:extLst>
              <a:ext uri="{FF2B5EF4-FFF2-40B4-BE49-F238E27FC236}">
                <a16:creationId xmlns:a16="http://schemas.microsoft.com/office/drawing/2014/main" id="{10CFD2E4-087F-4914-AA05-7CAC6E0AD16A}"/>
              </a:ext>
            </a:extLst>
          </p:cNvPr>
          <p:cNvGrpSpPr/>
          <p:nvPr/>
        </p:nvGrpSpPr>
        <p:grpSpPr>
          <a:xfrm>
            <a:off x="3718194" y="3603561"/>
            <a:ext cx="6617042" cy="2253407"/>
            <a:chOff x="3718194" y="3603561"/>
            <a:chExt cx="6617042" cy="2253407"/>
          </a:xfrm>
        </p:grpSpPr>
        <p:cxnSp>
          <p:nvCxnSpPr>
            <p:cNvPr id="7" name="直接箭头连接符 6">
              <a:extLst>
                <a:ext uri="{FF2B5EF4-FFF2-40B4-BE49-F238E27FC236}">
                  <a16:creationId xmlns:a16="http://schemas.microsoft.com/office/drawing/2014/main" id="{1B9FF361-DB7C-435A-900F-21AE87CA6199}"/>
                </a:ext>
              </a:extLst>
            </p:cNvPr>
            <p:cNvCxnSpPr>
              <a:cxnSpLocks/>
            </p:cNvCxnSpPr>
            <p:nvPr/>
          </p:nvCxnSpPr>
          <p:spPr>
            <a:xfrm flipV="1">
              <a:off x="3757784" y="3993457"/>
              <a:ext cx="6577452" cy="9522"/>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sp>
          <p:nvSpPr>
            <p:cNvPr id="11" name="矩形 10">
              <a:extLst>
                <a:ext uri="{FF2B5EF4-FFF2-40B4-BE49-F238E27FC236}">
                  <a16:creationId xmlns:a16="http://schemas.microsoft.com/office/drawing/2014/main" id="{975E9B79-196C-41CD-ACB1-3048664A0101}"/>
                </a:ext>
              </a:extLst>
            </p:cNvPr>
            <p:cNvSpPr/>
            <p:nvPr/>
          </p:nvSpPr>
          <p:spPr>
            <a:xfrm>
              <a:off x="3757784" y="422741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2" name="矩形 11">
              <a:extLst>
                <a:ext uri="{FF2B5EF4-FFF2-40B4-BE49-F238E27FC236}">
                  <a16:creationId xmlns:a16="http://schemas.microsoft.com/office/drawing/2014/main" id="{2053B573-7AD7-4076-94E5-8B01EEA210A5}"/>
                </a:ext>
              </a:extLst>
            </p:cNvPr>
            <p:cNvSpPr/>
            <p:nvPr/>
          </p:nvSpPr>
          <p:spPr>
            <a:xfrm>
              <a:off x="4450113" y="422741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3" name="矩形 12">
              <a:extLst>
                <a:ext uri="{FF2B5EF4-FFF2-40B4-BE49-F238E27FC236}">
                  <a16:creationId xmlns:a16="http://schemas.microsoft.com/office/drawing/2014/main" id="{E799ACED-6354-4025-BCDE-974CAF06B6CC}"/>
                </a:ext>
              </a:extLst>
            </p:cNvPr>
            <p:cNvSpPr/>
            <p:nvPr/>
          </p:nvSpPr>
          <p:spPr>
            <a:xfrm>
              <a:off x="5142442" y="422741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4" name="矩形 13">
              <a:extLst>
                <a:ext uri="{FF2B5EF4-FFF2-40B4-BE49-F238E27FC236}">
                  <a16:creationId xmlns:a16="http://schemas.microsoft.com/office/drawing/2014/main" id="{120B636F-D029-4766-AD8F-CC44BF9A55EC}"/>
                </a:ext>
              </a:extLst>
            </p:cNvPr>
            <p:cNvSpPr/>
            <p:nvPr/>
          </p:nvSpPr>
          <p:spPr>
            <a:xfrm>
              <a:off x="5834772" y="4227411"/>
              <a:ext cx="688440"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5" name="矩形 14">
              <a:extLst>
                <a:ext uri="{FF2B5EF4-FFF2-40B4-BE49-F238E27FC236}">
                  <a16:creationId xmlns:a16="http://schemas.microsoft.com/office/drawing/2014/main" id="{6E0DC713-861C-47E0-A8EC-22E0A3E1D8AB}"/>
                </a:ext>
              </a:extLst>
            </p:cNvPr>
            <p:cNvSpPr/>
            <p:nvPr/>
          </p:nvSpPr>
          <p:spPr>
            <a:xfrm>
              <a:off x="4452328" y="482918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6" name="矩形 15">
              <a:extLst>
                <a:ext uri="{FF2B5EF4-FFF2-40B4-BE49-F238E27FC236}">
                  <a16:creationId xmlns:a16="http://schemas.microsoft.com/office/drawing/2014/main" id="{4EA87F38-441D-43E3-896F-EA74338F5269}"/>
                </a:ext>
              </a:extLst>
            </p:cNvPr>
            <p:cNvSpPr/>
            <p:nvPr/>
          </p:nvSpPr>
          <p:spPr>
            <a:xfrm>
              <a:off x="5144658" y="4829184"/>
              <a:ext cx="690114"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7" name="矩形 16">
              <a:extLst>
                <a:ext uri="{FF2B5EF4-FFF2-40B4-BE49-F238E27FC236}">
                  <a16:creationId xmlns:a16="http://schemas.microsoft.com/office/drawing/2014/main" id="{A533A6D5-356D-4C06-BE82-D9DE87DFD03F}"/>
                </a:ext>
              </a:extLst>
            </p:cNvPr>
            <p:cNvSpPr/>
            <p:nvPr/>
          </p:nvSpPr>
          <p:spPr>
            <a:xfrm>
              <a:off x="6527100" y="482918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8" name="矩形 17">
              <a:extLst>
                <a:ext uri="{FF2B5EF4-FFF2-40B4-BE49-F238E27FC236}">
                  <a16:creationId xmlns:a16="http://schemas.microsoft.com/office/drawing/2014/main" id="{05CE9DB4-E79D-4737-AEB7-60140904543A}"/>
                </a:ext>
              </a:extLst>
            </p:cNvPr>
            <p:cNvSpPr/>
            <p:nvPr/>
          </p:nvSpPr>
          <p:spPr>
            <a:xfrm>
              <a:off x="7219429" y="482918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19" name="矩形 18">
              <a:extLst>
                <a:ext uri="{FF2B5EF4-FFF2-40B4-BE49-F238E27FC236}">
                  <a16:creationId xmlns:a16="http://schemas.microsoft.com/office/drawing/2014/main" id="{C19EB563-4534-45B1-8A4B-82A60BF9023A}"/>
                </a:ext>
              </a:extLst>
            </p:cNvPr>
            <p:cNvSpPr/>
            <p:nvPr/>
          </p:nvSpPr>
          <p:spPr>
            <a:xfrm>
              <a:off x="5138553" y="5425894"/>
              <a:ext cx="690113"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20" name="矩形 19">
              <a:extLst>
                <a:ext uri="{FF2B5EF4-FFF2-40B4-BE49-F238E27FC236}">
                  <a16:creationId xmlns:a16="http://schemas.microsoft.com/office/drawing/2014/main" id="{38BA8376-5FE5-4DA2-AC83-1651B46E2124}"/>
                </a:ext>
              </a:extLst>
            </p:cNvPr>
            <p:cNvSpPr/>
            <p:nvPr/>
          </p:nvSpPr>
          <p:spPr>
            <a:xfrm>
              <a:off x="7211108" y="5425894"/>
              <a:ext cx="725367"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21" name="矩形 20">
              <a:extLst>
                <a:ext uri="{FF2B5EF4-FFF2-40B4-BE49-F238E27FC236}">
                  <a16:creationId xmlns:a16="http://schemas.microsoft.com/office/drawing/2014/main" id="{515E7A9F-6D77-44C6-8F0B-DA8BEED23F7A}"/>
                </a:ext>
              </a:extLst>
            </p:cNvPr>
            <p:cNvSpPr/>
            <p:nvPr/>
          </p:nvSpPr>
          <p:spPr>
            <a:xfrm>
              <a:off x="7936475" y="542589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cxnSp>
          <p:nvCxnSpPr>
            <p:cNvPr id="23" name="直接连接符 22">
              <a:extLst>
                <a:ext uri="{FF2B5EF4-FFF2-40B4-BE49-F238E27FC236}">
                  <a16:creationId xmlns:a16="http://schemas.microsoft.com/office/drawing/2014/main" id="{263B157C-9939-4921-9A64-200F4504D864}"/>
                </a:ext>
              </a:extLst>
            </p:cNvPr>
            <p:cNvCxnSpPr/>
            <p:nvPr/>
          </p:nvCxnSpPr>
          <p:spPr>
            <a:xfrm>
              <a:off x="4450113" y="4002979"/>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83C62F00-7460-4C55-A1FF-5A21E5BE492E}"/>
                </a:ext>
              </a:extLst>
            </p:cNvPr>
            <p:cNvCxnSpPr/>
            <p:nvPr/>
          </p:nvCxnSpPr>
          <p:spPr>
            <a:xfrm flipV="1">
              <a:off x="4450113" y="400297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C90EC6BF-8C7C-462E-B718-B003DC249293}"/>
                </a:ext>
              </a:extLst>
            </p:cNvPr>
            <p:cNvCxnSpPr/>
            <p:nvPr/>
          </p:nvCxnSpPr>
          <p:spPr>
            <a:xfrm flipV="1">
              <a:off x="5142442" y="400297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35B77553-E048-4AEA-9926-999D5031F988}"/>
                </a:ext>
              </a:extLst>
            </p:cNvPr>
            <p:cNvCxnSpPr/>
            <p:nvPr/>
          </p:nvCxnSpPr>
          <p:spPr>
            <a:xfrm flipV="1">
              <a:off x="5836877" y="400297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0D96E902-E4CB-46B3-A28E-816F83B490EF}"/>
                </a:ext>
              </a:extLst>
            </p:cNvPr>
            <p:cNvCxnSpPr>
              <a:cxnSpLocks/>
            </p:cNvCxnSpPr>
            <p:nvPr/>
          </p:nvCxnSpPr>
          <p:spPr>
            <a:xfrm flipV="1">
              <a:off x="6527100" y="400297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CCB4057D-05A8-4D25-8C28-A51C732112D1}"/>
                </a:ext>
              </a:extLst>
            </p:cNvPr>
            <p:cNvCxnSpPr/>
            <p:nvPr/>
          </p:nvCxnSpPr>
          <p:spPr>
            <a:xfrm flipV="1">
              <a:off x="7225498" y="400297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902D8DB8-B451-4466-8E48-B603452A76CE}"/>
                </a:ext>
              </a:extLst>
            </p:cNvPr>
            <p:cNvCxnSpPr/>
            <p:nvPr/>
          </p:nvCxnSpPr>
          <p:spPr>
            <a:xfrm flipV="1">
              <a:off x="7920484" y="400297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2645C846-C719-4419-B194-D1A4404BB074}"/>
                </a:ext>
              </a:extLst>
            </p:cNvPr>
            <p:cNvCxnSpPr/>
            <p:nvPr/>
          </p:nvCxnSpPr>
          <p:spPr>
            <a:xfrm flipV="1">
              <a:off x="8612813" y="400297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8655B3BB-2E75-4CDB-B897-5EEA0AA0F9A2}"/>
                </a:ext>
              </a:extLst>
            </p:cNvPr>
            <p:cNvCxnSpPr/>
            <p:nvPr/>
          </p:nvCxnSpPr>
          <p:spPr>
            <a:xfrm flipV="1">
              <a:off x="9333800" y="400297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3314E38D-E69D-4325-9065-74738E4309F1}"/>
                </a:ext>
              </a:extLst>
            </p:cNvPr>
            <p:cNvCxnSpPr/>
            <p:nvPr/>
          </p:nvCxnSpPr>
          <p:spPr>
            <a:xfrm flipV="1">
              <a:off x="10023216" y="4002979"/>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68AADDDA-8101-448E-A383-178039FF724A}"/>
                </a:ext>
              </a:extLst>
            </p:cNvPr>
            <p:cNvSpPr/>
            <p:nvPr/>
          </p:nvSpPr>
          <p:spPr>
            <a:xfrm>
              <a:off x="3718194" y="360356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a:t>
              </a:r>
              <a:endParaRPr lang="zh-CN" altLang="en-US" sz="1600" dirty="0">
                <a:solidFill>
                  <a:schemeClr val="tx1"/>
                </a:solidFill>
              </a:endParaRPr>
            </a:p>
          </p:txBody>
        </p:sp>
        <p:sp>
          <p:nvSpPr>
            <p:cNvPr id="35" name="矩形 34">
              <a:extLst>
                <a:ext uri="{FF2B5EF4-FFF2-40B4-BE49-F238E27FC236}">
                  <a16:creationId xmlns:a16="http://schemas.microsoft.com/office/drawing/2014/main" id="{1B1B1C21-C0BB-402A-96AB-71ECC7B7E1C5}"/>
                </a:ext>
              </a:extLst>
            </p:cNvPr>
            <p:cNvSpPr/>
            <p:nvPr/>
          </p:nvSpPr>
          <p:spPr>
            <a:xfrm>
              <a:off x="4430318" y="360356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a:t>
              </a:r>
              <a:endParaRPr lang="zh-CN" altLang="en-US" sz="1600" dirty="0">
                <a:solidFill>
                  <a:schemeClr val="tx1"/>
                </a:solidFill>
              </a:endParaRPr>
            </a:p>
          </p:txBody>
        </p:sp>
        <p:sp>
          <p:nvSpPr>
            <p:cNvPr id="36" name="矩形 35">
              <a:extLst>
                <a:ext uri="{FF2B5EF4-FFF2-40B4-BE49-F238E27FC236}">
                  <a16:creationId xmlns:a16="http://schemas.microsoft.com/office/drawing/2014/main" id="{D605171A-F5FD-4AE0-8531-6A87D0DFCD65}"/>
                </a:ext>
              </a:extLst>
            </p:cNvPr>
            <p:cNvSpPr/>
            <p:nvPr/>
          </p:nvSpPr>
          <p:spPr>
            <a:xfrm>
              <a:off x="5085969" y="360356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3</a:t>
              </a:r>
              <a:endParaRPr lang="zh-CN" altLang="en-US" sz="1600" dirty="0">
                <a:solidFill>
                  <a:schemeClr val="tx1"/>
                </a:solidFill>
              </a:endParaRPr>
            </a:p>
          </p:txBody>
        </p:sp>
        <p:sp>
          <p:nvSpPr>
            <p:cNvPr id="37" name="矩形 36">
              <a:extLst>
                <a:ext uri="{FF2B5EF4-FFF2-40B4-BE49-F238E27FC236}">
                  <a16:creationId xmlns:a16="http://schemas.microsoft.com/office/drawing/2014/main" id="{AC1268E6-B694-4C2B-8492-C4E42F9BAAD5}"/>
                </a:ext>
              </a:extLst>
            </p:cNvPr>
            <p:cNvSpPr/>
            <p:nvPr/>
          </p:nvSpPr>
          <p:spPr>
            <a:xfrm>
              <a:off x="5775384" y="360356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a:t>
              </a:r>
              <a:endParaRPr lang="zh-CN" altLang="en-US" sz="1600" dirty="0">
                <a:solidFill>
                  <a:schemeClr val="tx1"/>
                </a:solidFill>
              </a:endParaRPr>
            </a:p>
          </p:txBody>
        </p:sp>
        <p:sp>
          <p:nvSpPr>
            <p:cNvPr id="38" name="矩形 37">
              <a:extLst>
                <a:ext uri="{FF2B5EF4-FFF2-40B4-BE49-F238E27FC236}">
                  <a16:creationId xmlns:a16="http://schemas.microsoft.com/office/drawing/2014/main" id="{5DDC34B4-2354-4569-8514-7D7294773FD0}"/>
                </a:ext>
              </a:extLst>
            </p:cNvPr>
            <p:cNvSpPr/>
            <p:nvPr/>
          </p:nvSpPr>
          <p:spPr>
            <a:xfrm>
              <a:off x="6476716" y="360356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5</a:t>
              </a:r>
              <a:endParaRPr lang="zh-CN" altLang="en-US" sz="1600" dirty="0">
                <a:solidFill>
                  <a:schemeClr val="tx1"/>
                </a:solidFill>
              </a:endParaRPr>
            </a:p>
          </p:txBody>
        </p:sp>
        <p:sp>
          <p:nvSpPr>
            <p:cNvPr id="39" name="矩形 38">
              <a:extLst>
                <a:ext uri="{FF2B5EF4-FFF2-40B4-BE49-F238E27FC236}">
                  <a16:creationId xmlns:a16="http://schemas.microsoft.com/office/drawing/2014/main" id="{8D3B7135-05CA-49A1-A780-1030F92D2BB3}"/>
                </a:ext>
              </a:extLst>
            </p:cNvPr>
            <p:cNvSpPr/>
            <p:nvPr/>
          </p:nvSpPr>
          <p:spPr>
            <a:xfrm>
              <a:off x="7162301" y="360356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a:t>
              </a:r>
              <a:endParaRPr lang="zh-CN" altLang="en-US" sz="1600" dirty="0">
                <a:solidFill>
                  <a:schemeClr val="tx1"/>
                </a:solidFill>
              </a:endParaRPr>
            </a:p>
          </p:txBody>
        </p:sp>
        <p:sp>
          <p:nvSpPr>
            <p:cNvPr id="40" name="矩形 39">
              <a:extLst>
                <a:ext uri="{FF2B5EF4-FFF2-40B4-BE49-F238E27FC236}">
                  <a16:creationId xmlns:a16="http://schemas.microsoft.com/office/drawing/2014/main" id="{041021AA-3D5B-4A8D-BA4E-62B26B7342C8}"/>
                </a:ext>
              </a:extLst>
            </p:cNvPr>
            <p:cNvSpPr/>
            <p:nvPr/>
          </p:nvSpPr>
          <p:spPr>
            <a:xfrm>
              <a:off x="7837749" y="360356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7</a:t>
              </a:r>
              <a:endParaRPr lang="zh-CN" altLang="en-US" sz="1600" dirty="0">
                <a:solidFill>
                  <a:schemeClr val="tx1"/>
                </a:solidFill>
              </a:endParaRPr>
            </a:p>
          </p:txBody>
        </p:sp>
        <p:sp>
          <p:nvSpPr>
            <p:cNvPr id="41" name="矩形 40">
              <a:extLst>
                <a:ext uri="{FF2B5EF4-FFF2-40B4-BE49-F238E27FC236}">
                  <a16:creationId xmlns:a16="http://schemas.microsoft.com/office/drawing/2014/main" id="{409EE38B-B5C4-4B45-B61A-5408BDA9F933}"/>
                </a:ext>
              </a:extLst>
            </p:cNvPr>
            <p:cNvSpPr/>
            <p:nvPr/>
          </p:nvSpPr>
          <p:spPr>
            <a:xfrm>
              <a:off x="8554028" y="360356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a:t>
              </a:r>
              <a:endParaRPr lang="zh-CN" altLang="en-US" sz="1600" dirty="0">
                <a:solidFill>
                  <a:schemeClr val="tx1"/>
                </a:solidFill>
              </a:endParaRPr>
            </a:p>
          </p:txBody>
        </p:sp>
        <p:sp>
          <p:nvSpPr>
            <p:cNvPr id="42" name="矩形 41">
              <a:extLst>
                <a:ext uri="{FF2B5EF4-FFF2-40B4-BE49-F238E27FC236}">
                  <a16:creationId xmlns:a16="http://schemas.microsoft.com/office/drawing/2014/main" id="{97F6BBAA-F769-4DC7-802C-B10757F6F7EC}"/>
                </a:ext>
              </a:extLst>
            </p:cNvPr>
            <p:cNvSpPr/>
            <p:nvPr/>
          </p:nvSpPr>
          <p:spPr>
            <a:xfrm>
              <a:off x="9269833" y="360708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9</a:t>
              </a:r>
              <a:endParaRPr lang="zh-CN" altLang="en-US" sz="1600" dirty="0">
                <a:solidFill>
                  <a:schemeClr val="tx1"/>
                </a:solidFill>
              </a:endParaRPr>
            </a:p>
          </p:txBody>
        </p:sp>
        <p:sp>
          <p:nvSpPr>
            <p:cNvPr id="43" name="矩形 42">
              <a:extLst>
                <a:ext uri="{FF2B5EF4-FFF2-40B4-BE49-F238E27FC236}">
                  <a16:creationId xmlns:a16="http://schemas.microsoft.com/office/drawing/2014/main" id="{E682E3E8-BBA0-402C-A7E9-35C6618F08B4}"/>
                </a:ext>
              </a:extLst>
            </p:cNvPr>
            <p:cNvSpPr/>
            <p:nvPr/>
          </p:nvSpPr>
          <p:spPr>
            <a:xfrm>
              <a:off x="6523211" y="422741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48" name="矩形 47">
              <a:extLst>
                <a:ext uri="{FF2B5EF4-FFF2-40B4-BE49-F238E27FC236}">
                  <a16:creationId xmlns:a16="http://schemas.microsoft.com/office/drawing/2014/main" id="{CF405CFB-3675-4BF0-90EB-F28D1BE92856}"/>
                </a:ext>
              </a:extLst>
            </p:cNvPr>
            <p:cNvSpPr/>
            <p:nvPr/>
          </p:nvSpPr>
          <p:spPr>
            <a:xfrm>
              <a:off x="5834771" y="482918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49" name="矩形 48">
              <a:extLst>
                <a:ext uri="{FF2B5EF4-FFF2-40B4-BE49-F238E27FC236}">
                  <a16:creationId xmlns:a16="http://schemas.microsoft.com/office/drawing/2014/main" id="{0B264343-4400-4F69-A201-3B2FD0ECD1ED}"/>
                </a:ext>
              </a:extLst>
            </p:cNvPr>
            <p:cNvSpPr/>
            <p:nvPr/>
          </p:nvSpPr>
          <p:spPr>
            <a:xfrm>
              <a:off x="5828666" y="542589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52" name="矩形 51">
              <a:extLst>
                <a:ext uri="{FF2B5EF4-FFF2-40B4-BE49-F238E27FC236}">
                  <a16:creationId xmlns:a16="http://schemas.microsoft.com/office/drawing/2014/main" id="{C7751222-91C0-4791-8EF1-654898D2997C}"/>
                </a:ext>
              </a:extLst>
            </p:cNvPr>
            <p:cNvSpPr/>
            <p:nvPr/>
          </p:nvSpPr>
          <p:spPr>
            <a:xfrm>
              <a:off x="6522502" y="542589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cxnSp>
          <p:nvCxnSpPr>
            <p:cNvPr id="53" name="直接箭头连接符 52">
              <a:extLst>
                <a:ext uri="{FF2B5EF4-FFF2-40B4-BE49-F238E27FC236}">
                  <a16:creationId xmlns:a16="http://schemas.microsoft.com/office/drawing/2014/main" id="{691AE3C8-4A1A-4C33-A3FA-4861FDB621FD}"/>
                </a:ext>
              </a:extLst>
            </p:cNvPr>
            <p:cNvCxnSpPr>
              <a:cxnSpLocks/>
              <a:stCxn id="13" idx="3"/>
              <a:endCxn id="15" idx="1"/>
            </p:cNvCxnSpPr>
            <p:nvPr/>
          </p:nvCxnSpPr>
          <p:spPr>
            <a:xfrm flipH="1">
              <a:off x="4452328" y="4442948"/>
              <a:ext cx="1382443" cy="60177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4" name="直接箭头连接符 53">
              <a:extLst>
                <a:ext uri="{FF2B5EF4-FFF2-40B4-BE49-F238E27FC236}">
                  <a16:creationId xmlns:a16="http://schemas.microsoft.com/office/drawing/2014/main" id="{C83CABDB-CB7B-4ACB-803B-0045B870771C}"/>
                </a:ext>
              </a:extLst>
            </p:cNvPr>
            <p:cNvCxnSpPr>
              <a:cxnSpLocks/>
              <a:stCxn id="14" idx="1"/>
              <a:endCxn id="19" idx="1"/>
            </p:cNvCxnSpPr>
            <p:nvPr/>
          </p:nvCxnSpPr>
          <p:spPr>
            <a:xfrm flipH="1">
              <a:off x="5138553" y="4442948"/>
              <a:ext cx="696219" cy="119848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5" name="组合 4">
            <a:extLst>
              <a:ext uri="{FF2B5EF4-FFF2-40B4-BE49-F238E27FC236}">
                <a16:creationId xmlns:a16="http://schemas.microsoft.com/office/drawing/2014/main" id="{933D9055-3F9F-4E26-A03D-BB596C87E9F8}"/>
              </a:ext>
            </a:extLst>
          </p:cNvPr>
          <p:cNvGrpSpPr/>
          <p:nvPr/>
        </p:nvGrpSpPr>
        <p:grpSpPr>
          <a:xfrm>
            <a:off x="1798504" y="4278734"/>
            <a:ext cx="2139873" cy="1722013"/>
            <a:chOff x="1798504" y="4278734"/>
            <a:chExt cx="2139873" cy="1722013"/>
          </a:xfrm>
        </p:grpSpPr>
        <p:cxnSp>
          <p:nvCxnSpPr>
            <p:cNvPr id="8" name="直接箭头连接符 7">
              <a:extLst>
                <a:ext uri="{FF2B5EF4-FFF2-40B4-BE49-F238E27FC236}">
                  <a16:creationId xmlns:a16="http://schemas.microsoft.com/office/drawing/2014/main" id="{EAC014D4-68C3-49C0-BCA1-F3213EBDDFC3}"/>
                </a:ext>
              </a:extLst>
            </p:cNvPr>
            <p:cNvCxnSpPr>
              <a:cxnSpLocks/>
            </p:cNvCxnSpPr>
            <p:nvPr/>
          </p:nvCxnSpPr>
          <p:spPr>
            <a:xfrm>
              <a:off x="1798504" y="4331499"/>
              <a:ext cx="0" cy="1669248"/>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46" name="矩形 45">
              <a:extLst>
                <a:ext uri="{FF2B5EF4-FFF2-40B4-BE49-F238E27FC236}">
                  <a16:creationId xmlns:a16="http://schemas.microsoft.com/office/drawing/2014/main" id="{A19045B8-DAE6-4F2D-BB3C-CE66C99D44A4}"/>
                </a:ext>
              </a:extLst>
            </p:cNvPr>
            <p:cNvSpPr/>
            <p:nvPr/>
          </p:nvSpPr>
          <p:spPr>
            <a:xfrm>
              <a:off x="1942192" y="4875444"/>
              <a:ext cx="1758815" cy="338554"/>
            </a:xfrm>
            <a:prstGeom prst="rect">
              <a:avLst/>
            </a:prstGeom>
          </p:spPr>
          <p:txBody>
            <a:bodyPr wrap="none">
              <a:spAutoFit/>
            </a:bodyPr>
            <a:lstStyle/>
            <a:p>
              <a:r>
                <a:rPr lang="en-US" altLang="zh-CN" sz="1600" dirty="0">
                  <a:latin typeface="Times New Roman" panose="02020603050405020304" pitchFamily="18" charset="0"/>
                  <a:cs typeface="Times New Roman" panose="02020603050405020304" pitchFamily="18" charset="0"/>
                </a:rPr>
                <a:t>add</a:t>
              </a:r>
              <a:r>
                <a:rPr lang="pt-BR" altLang="zh-CN" sz="1600" dirty="0">
                  <a:latin typeface="Times New Roman" panose="02020603050405020304" pitchFamily="18" charset="0"/>
                  <a:cs typeface="Times New Roman" panose="02020603050405020304" pitchFamily="18" charset="0"/>
                </a:rPr>
                <a:t>.w $r5, $r4, $r3</a:t>
              </a:r>
            </a:p>
          </p:txBody>
        </p:sp>
        <p:sp>
          <p:nvSpPr>
            <p:cNvPr id="47" name="矩形 46">
              <a:extLst>
                <a:ext uri="{FF2B5EF4-FFF2-40B4-BE49-F238E27FC236}">
                  <a16:creationId xmlns:a16="http://schemas.microsoft.com/office/drawing/2014/main" id="{8B088057-2DBD-4571-B571-D80B56BA5449}"/>
                </a:ext>
              </a:extLst>
            </p:cNvPr>
            <p:cNvSpPr/>
            <p:nvPr/>
          </p:nvSpPr>
          <p:spPr>
            <a:xfrm>
              <a:off x="1956744" y="5472154"/>
              <a:ext cx="1981633" cy="338554"/>
            </a:xfrm>
            <a:prstGeom prst="rect">
              <a:avLst/>
            </a:prstGeom>
          </p:spPr>
          <p:txBody>
            <a:bodyPr wrap="none">
              <a:spAutoFit/>
            </a:bodyPr>
            <a:lstStyle/>
            <a:p>
              <a:r>
                <a:rPr lang="en-US" altLang="zh-CN" sz="1600" dirty="0">
                  <a:latin typeface="Times New Roman" panose="02020603050405020304" pitchFamily="18" charset="0"/>
                  <a:cs typeface="Times New Roman" panose="02020603050405020304" pitchFamily="18" charset="0"/>
                </a:rPr>
                <a:t>or </a:t>
              </a:r>
              <a:r>
                <a:rPr lang="pt-BR" altLang="zh-CN" sz="1600" dirty="0">
                  <a:latin typeface="Times New Roman" panose="02020603050405020304" pitchFamily="18" charset="0"/>
                  <a:cs typeface="Times New Roman" panose="02020603050405020304" pitchFamily="18" charset="0"/>
                </a:rPr>
                <a:t>add.w $r9, $r8, $r7</a:t>
              </a:r>
            </a:p>
          </p:txBody>
        </p:sp>
        <p:sp>
          <p:nvSpPr>
            <p:cNvPr id="3" name="矩形 2">
              <a:extLst>
                <a:ext uri="{FF2B5EF4-FFF2-40B4-BE49-F238E27FC236}">
                  <a16:creationId xmlns:a16="http://schemas.microsoft.com/office/drawing/2014/main" id="{11AB1B01-50A7-4993-9CA5-74BFEEB4831E}"/>
                </a:ext>
              </a:extLst>
            </p:cNvPr>
            <p:cNvSpPr/>
            <p:nvPr/>
          </p:nvSpPr>
          <p:spPr>
            <a:xfrm>
              <a:off x="1956744" y="4278734"/>
              <a:ext cx="1439818" cy="338554"/>
            </a:xfrm>
            <a:prstGeom prst="rect">
              <a:avLst/>
            </a:prstGeom>
          </p:spPr>
          <p:txBody>
            <a:bodyPr wrap="none">
              <a:spAutoFit/>
            </a:bodyPr>
            <a:lstStyle/>
            <a:p>
              <a:r>
                <a:rPr lang="pt-BR" altLang="zh-CN" sz="1600" dirty="0">
                  <a:solidFill>
                    <a:srgbClr val="C00000"/>
                  </a:solidFill>
                  <a:latin typeface="Times New Roman" panose="02020603050405020304" pitchFamily="18" charset="0"/>
                  <a:cs typeface="Times New Roman" panose="02020603050405020304" pitchFamily="18" charset="0"/>
                </a:rPr>
                <a:t>beq $r4, $r5 40</a:t>
              </a:r>
            </a:p>
          </p:txBody>
        </p:sp>
      </p:grpSp>
      <p:sp>
        <p:nvSpPr>
          <p:cNvPr id="44" name="矩形 43">
            <a:extLst>
              <a:ext uri="{FF2B5EF4-FFF2-40B4-BE49-F238E27FC236}">
                <a16:creationId xmlns:a16="http://schemas.microsoft.com/office/drawing/2014/main" id="{11C97383-C847-4DDD-A5EB-905A6F7C7266}"/>
              </a:ext>
            </a:extLst>
          </p:cNvPr>
          <p:cNvSpPr/>
          <p:nvPr/>
        </p:nvSpPr>
        <p:spPr>
          <a:xfrm>
            <a:off x="5085969" y="4072719"/>
            <a:ext cx="831526" cy="19280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35585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流水线存在的问题</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控制冒险的解决方案</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26</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1339341"/>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为了解决这个问题，最直接的方法还是</a:t>
            </a:r>
            <a:r>
              <a:rPr lang="zh-CN" altLang="en-US" sz="2000" dirty="0">
                <a:solidFill>
                  <a:srgbClr val="FF0000"/>
                </a:solidFill>
              </a:rPr>
              <a:t>使用阻塞</a:t>
            </a:r>
            <a:r>
              <a:rPr lang="zh-CN" altLang="en-US" sz="2000" dirty="0"/>
              <a:t>。为了在分支指令</a:t>
            </a:r>
            <a:r>
              <a:rPr lang="en-US" altLang="zh-CN" sz="2000" dirty="0" err="1"/>
              <a:t>beq</a:t>
            </a:r>
            <a:r>
              <a:rPr lang="zh-CN" altLang="en-US" sz="2000" dirty="0"/>
              <a:t>执行阶段完成前阻塞后续指令，这里需要引入两个时钟周期的阻塞。这种方法能够确保指令正确执行，但是它对流水线的效率影响较大。</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p:txBody>
      </p:sp>
      <p:grpSp>
        <p:nvGrpSpPr>
          <p:cNvPr id="7" name="组合 6">
            <a:extLst>
              <a:ext uri="{FF2B5EF4-FFF2-40B4-BE49-F238E27FC236}">
                <a16:creationId xmlns:a16="http://schemas.microsoft.com/office/drawing/2014/main" id="{ECDE8CBC-B756-4DC9-B424-38169B737391}"/>
              </a:ext>
            </a:extLst>
          </p:cNvPr>
          <p:cNvGrpSpPr/>
          <p:nvPr/>
        </p:nvGrpSpPr>
        <p:grpSpPr>
          <a:xfrm>
            <a:off x="1471492" y="2517102"/>
            <a:ext cx="9249016" cy="4158653"/>
            <a:chOff x="937642" y="2609864"/>
            <a:chExt cx="9249016" cy="4158653"/>
          </a:xfrm>
        </p:grpSpPr>
        <p:cxnSp>
          <p:nvCxnSpPr>
            <p:cNvPr id="8" name="直接箭头连接符 7">
              <a:extLst>
                <a:ext uri="{FF2B5EF4-FFF2-40B4-BE49-F238E27FC236}">
                  <a16:creationId xmlns:a16="http://schemas.microsoft.com/office/drawing/2014/main" id="{FA896F2D-BE7F-4AD2-B47B-F82AE07C87A1}"/>
                </a:ext>
              </a:extLst>
            </p:cNvPr>
            <p:cNvCxnSpPr>
              <a:cxnSpLocks/>
            </p:cNvCxnSpPr>
            <p:nvPr/>
          </p:nvCxnSpPr>
          <p:spPr>
            <a:xfrm flipV="1">
              <a:off x="3614504" y="3000261"/>
              <a:ext cx="5640917" cy="9021"/>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cxnSp>
          <p:nvCxnSpPr>
            <p:cNvPr id="9" name="直接箭头连接符 8">
              <a:extLst>
                <a:ext uri="{FF2B5EF4-FFF2-40B4-BE49-F238E27FC236}">
                  <a16:creationId xmlns:a16="http://schemas.microsoft.com/office/drawing/2014/main" id="{84DA4C64-A88B-477F-AD6B-6FF87C8683D1}"/>
                </a:ext>
              </a:extLst>
            </p:cNvPr>
            <p:cNvCxnSpPr>
              <a:cxnSpLocks/>
            </p:cNvCxnSpPr>
            <p:nvPr/>
          </p:nvCxnSpPr>
          <p:spPr>
            <a:xfrm>
              <a:off x="1655224" y="3337802"/>
              <a:ext cx="0" cy="928759"/>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10" name="矩形 9">
              <a:extLst>
                <a:ext uri="{FF2B5EF4-FFF2-40B4-BE49-F238E27FC236}">
                  <a16:creationId xmlns:a16="http://schemas.microsoft.com/office/drawing/2014/main" id="{81FE774E-1137-4C11-B2F9-6CD6CA63E07D}"/>
                </a:ext>
              </a:extLst>
            </p:cNvPr>
            <p:cNvSpPr/>
            <p:nvPr/>
          </p:nvSpPr>
          <p:spPr>
            <a:xfrm>
              <a:off x="1902806" y="2784223"/>
              <a:ext cx="2105293"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时钟周期数</a:t>
              </a:r>
            </a:p>
          </p:txBody>
        </p:sp>
        <p:sp>
          <p:nvSpPr>
            <p:cNvPr id="11" name="矩形 10">
              <a:extLst>
                <a:ext uri="{FF2B5EF4-FFF2-40B4-BE49-F238E27FC236}">
                  <a16:creationId xmlns:a16="http://schemas.microsoft.com/office/drawing/2014/main" id="{44D41156-A9A0-4D6F-BAA9-474F5DD1A1A1}"/>
                </a:ext>
              </a:extLst>
            </p:cNvPr>
            <p:cNvSpPr/>
            <p:nvPr/>
          </p:nvSpPr>
          <p:spPr>
            <a:xfrm>
              <a:off x="942940" y="2790414"/>
              <a:ext cx="1439249"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程序执行顺序（按指令序）</a:t>
              </a:r>
            </a:p>
          </p:txBody>
        </p:sp>
        <p:sp>
          <p:nvSpPr>
            <p:cNvPr id="12" name="矩形 11">
              <a:extLst>
                <a:ext uri="{FF2B5EF4-FFF2-40B4-BE49-F238E27FC236}">
                  <a16:creationId xmlns:a16="http://schemas.microsoft.com/office/drawing/2014/main" id="{1166CDA7-B6CC-473A-9E62-424B8D250A58}"/>
                </a:ext>
              </a:extLst>
            </p:cNvPr>
            <p:cNvSpPr/>
            <p:nvPr/>
          </p:nvSpPr>
          <p:spPr>
            <a:xfrm>
              <a:off x="3614504" y="323371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3" name="矩形 12">
              <a:extLst>
                <a:ext uri="{FF2B5EF4-FFF2-40B4-BE49-F238E27FC236}">
                  <a16:creationId xmlns:a16="http://schemas.microsoft.com/office/drawing/2014/main" id="{4BBBE95C-3306-4428-9CD0-1FBD1387308C}"/>
                </a:ext>
              </a:extLst>
            </p:cNvPr>
            <p:cNvSpPr/>
            <p:nvPr/>
          </p:nvSpPr>
          <p:spPr>
            <a:xfrm>
              <a:off x="4306833" y="323371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4" name="矩形 13">
              <a:extLst>
                <a:ext uri="{FF2B5EF4-FFF2-40B4-BE49-F238E27FC236}">
                  <a16:creationId xmlns:a16="http://schemas.microsoft.com/office/drawing/2014/main" id="{677297F5-A60A-45A9-A8AF-FE6C184F83C4}"/>
                </a:ext>
              </a:extLst>
            </p:cNvPr>
            <p:cNvSpPr/>
            <p:nvPr/>
          </p:nvSpPr>
          <p:spPr>
            <a:xfrm>
              <a:off x="4999162" y="323371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5" name="矩形 14">
              <a:extLst>
                <a:ext uri="{FF2B5EF4-FFF2-40B4-BE49-F238E27FC236}">
                  <a16:creationId xmlns:a16="http://schemas.microsoft.com/office/drawing/2014/main" id="{1FF09A39-B974-42CF-A5AB-1DD446EA58CE}"/>
                </a:ext>
              </a:extLst>
            </p:cNvPr>
            <p:cNvSpPr/>
            <p:nvPr/>
          </p:nvSpPr>
          <p:spPr>
            <a:xfrm>
              <a:off x="5691492" y="3233714"/>
              <a:ext cx="688440"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6" name="矩形 15">
              <a:extLst>
                <a:ext uri="{FF2B5EF4-FFF2-40B4-BE49-F238E27FC236}">
                  <a16:creationId xmlns:a16="http://schemas.microsoft.com/office/drawing/2014/main" id="{F5230EAE-DD74-42A8-8677-B68850FAFDF5}"/>
                </a:ext>
              </a:extLst>
            </p:cNvPr>
            <p:cNvSpPr/>
            <p:nvPr/>
          </p:nvSpPr>
          <p:spPr>
            <a:xfrm>
              <a:off x="4309048" y="3835487"/>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7" name="矩形 16">
              <a:extLst>
                <a:ext uri="{FF2B5EF4-FFF2-40B4-BE49-F238E27FC236}">
                  <a16:creationId xmlns:a16="http://schemas.microsoft.com/office/drawing/2014/main" id="{108941CA-16AE-4753-BFC6-5096F1B50782}"/>
                </a:ext>
              </a:extLst>
            </p:cNvPr>
            <p:cNvSpPr/>
            <p:nvPr/>
          </p:nvSpPr>
          <p:spPr>
            <a:xfrm>
              <a:off x="5001378" y="3835487"/>
              <a:ext cx="690114"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8" name="矩形 17">
              <a:extLst>
                <a:ext uri="{FF2B5EF4-FFF2-40B4-BE49-F238E27FC236}">
                  <a16:creationId xmlns:a16="http://schemas.microsoft.com/office/drawing/2014/main" id="{63C0D639-0C1B-4F5E-B541-B6B8CE35EA88}"/>
                </a:ext>
              </a:extLst>
            </p:cNvPr>
            <p:cNvSpPr/>
            <p:nvPr/>
          </p:nvSpPr>
          <p:spPr>
            <a:xfrm>
              <a:off x="6383820" y="3835487"/>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9" name="矩形 18">
              <a:extLst>
                <a:ext uri="{FF2B5EF4-FFF2-40B4-BE49-F238E27FC236}">
                  <a16:creationId xmlns:a16="http://schemas.microsoft.com/office/drawing/2014/main" id="{7CD74ED9-06F6-48CF-B3F6-004482A18EC0}"/>
                </a:ext>
              </a:extLst>
            </p:cNvPr>
            <p:cNvSpPr/>
            <p:nvPr/>
          </p:nvSpPr>
          <p:spPr>
            <a:xfrm>
              <a:off x="7076149" y="3835487"/>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cxnSp>
          <p:nvCxnSpPr>
            <p:cNvPr id="20" name="直接连接符 19">
              <a:extLst>
                <a:ext uri="{FF2B5EF4-FFF2-40B4-BE49-F238E27FC236}">
                  <a16:creationId xmlns:a16="http://schemas.microsoft.com/office/drawing/2014/main" id="{F7B3C8F8-54C3-4CEA-8A8A-BCF69807C11C}"/>
                </a:ext>
              </a:extLst>
            </p:cNvPr>
            <p:cNvCxnSpPr>
              <a:cxnSpLocks/>
            </p:cNvCxnSpPr>
            <p:nvPr/>
          </p:nvCxnSpPr>
          <p:spPr>
            <a:xfrm>
              <a:off x="4306833" y="3009282"/>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3587EABE-2329-4FDD-8F3E-AFA5E5E74B73}"/>
                </a:ext>
              </a:extLst>
            </p:cNvPr>
            <p:cNvCxnSpPr>
              <a:cxnSpLocks/>
            </p:cNvCxnSpPr>
            <p:nvPr/>
          </p:nvCxnSpPr>
          <p:spPr>
            <a:xfrm flipV="1">
              <a:off x="4306833" y="3009282"/>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3639412D-04CF-4A75-BACE-EB1430874BDA}"/>
                </a:ext>
              </a:extLst>
            </p:cNvPr>
            <p:cNvCxnSpPr>
              <a:cxnSpLocks/>
            </p:cNvCxnSpPr>
            <p:nvPr/>
          </p:nvCxnSpPr>
          <p:spPr>
            <a:xfrm flipV="1">
              <a:off x="4999162" y="3009282"/>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0C65A-C051-44C7-AC6D-FC4443C91F6B}"/>
                </a:ext>
              </a:extLst>
            </p:cNvPr>
            <p:cNvCxnSpPr>
              <a:cxnSpLocks/>
            </p:cNvCxnSpPr>
            <p:nvPr/>
          </p:nvCxnSpPr>
          <p:spPr>
            <a:xfrm flipV="1">
              <a:off x="5693597" y="3009282"/>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F38ED815-DE25-49C5-90BD-E271FC4A5C13}"/>
                </a:ext>
              </a:extLst>
            </p:cNvPr>
            <p:cNvCxnSpPr>
              <a:cxnSpLocks/>
            </p:cNvCxnSpPr>
            <p:nvPr/>
          </p:nvCxnSpPr>
          <p:spPr>
            <a:xfrm flipV="1">
              <a:off x="6383820" y="3009282"/>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CFB9DFFB-D2ED-4EF4-8C39-79200015BFD5}"/>
                </a:ext>
              </a:extLst>
            </p:cNvPr>
            <p:cNvCxnSpPr>
              <a:cxnSpLocks/>
            </p:cNvCxnSpPr>
            <p:nvPr/>
          </p:nvCxnSpPr>
          <p:spPr>
            <a:xfrm flipV="1">
              <a:off x="7082218" y="3009282"/>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1BD24848-46A8-4990-A0B2-D57366B778CD}"/>
                </a:ext>
              </a:extLst>
            </p:cNvPr>
            <p:cNvCxnSpPr>
              <a:cxnSpLocks/>
            </p:cNvCxnSpPr>
            <p:nvPr/>
          </p:nvCxnSpPr>
          <p:spPr>
            <a:xfrm flipV="1">
              <a:off x="7777204" y="3009282"/>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A560066D-1E98-41FE-80FD-0E7FEEC4C51E}"/>
                </a:ext>
              </a:extLst>
            </p:cNvPr>
            <p:cNvCxnSpPr>
              <a:cxnSpLocks/>
            </p:cNvCxnSpPr>
            <p:nvPr/>
          </p:nvCxnSpPr>
          <p:spPr>
            <a:xfrm flipV="1">
              <a:off x="8469533" y="3009282"/>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CFB4DE55-DE65-48EF-A3FE-84ED0A05E65B}"/>
                </a:ext>
              </a:extLst>
            </p:cNvPr>
            <p:cNvSpPr/>
            <p:nvPr/>
          </p:nvSpPr>
          <p:spPr>
            <a:xfrm>
              <a:off x="3574914" y="260986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a:t>
              </a:r>
              <a:endParaRPr lang="zh-CN" altLang="en-US" sz="1600" dirty="0">
                <a:solidFill>
                  <a:schemeClr val="tx1"/>
                </a:solidFill>
              </a:endParaRPr>
            </a:p>
          </p:txBody>
        </p:sp>
        <p:sp>
          <p:nvSpPr>
            <p:cNvPr id="30" name="矩形 29">
              <a:extLst>
                <a:ext uri="{FF2B5EF4-FFF2-40B4-BE49-F238E27FC236}">
                  <a16:creationId xmlns:a16="http://schemas.microsoft.com/office/drawing/2014/main" id="{D806E23F-A1A9-4E6F-AAE7-3B9D8CC9BE2F}"/>
                </a:ext>
              </a:extLst>
            </p:cNvPr>
            <p:cNvSpPr/>
            <p:nvPr/>
          </p:nvSpPr>
          <p:spPr>
            <a:xfrm>
              <a:off x="4287038" y="2609865"/>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a:t>
              </a:r>
              <a:endParaRPr lang="zh-CN" altLang="en-US" sz="1600" dirty="0">
                <a:solidFill>
                  <a:schemeClr val="tx1"/>
                </a:solidFill>
              </a:endParaRPr>
            </a:p>
          </p:txBody>
        </p:sp>
        <p:sp>
          <p:nvSpPr>
            <p:cNvPr id="31" name="矩形 30">
              <a:extLst>
                <a:ext uri="{FF2B5EF4-FFF2-40B4-BE49-F238E27FC236}">
                  <a16:creationId xmlns:a16="http://schemas.microsoft.com/office/drawing/2014/main" id="{959229EC-64A8-4B16-BD4A-1D648CD33D0B}"/>
                </a:ext>
              </a:extLst>
            </p:cNvPr>
            <p:cNvSpPr/>
            <p:nvPr/>
          </p:nvSpPr>
          <p:spPr>
            <a:xfrm>
              <a:off x="4942689" y="260986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3</a:t>
              </a:r>
              <a:endParaRPr lang="zh-CN" altLang="en-US" sz="1600" dirty="0">
                <a:solidFill>
                  <a:schemeClr val="tx1"/>
                </a:solidFill>
              </a:endParaRPr>
            </a:p>
          </p:txBody>
        </p:sp>
        <p:sp>
          <p:nvSpPr>
            <p:cNvPr id="32" name="矩形 31">
              <a:extLst>
                <a:ext uri="{FF2B5EF4-FFF2-40B4-BE49-F238E27FC236}">
                  <a16:creationId xmlns:a16="http://schemas.microsoft.com/office/drawing/2014/main" id="{188BF138-CC89-496B-99A9-6193B16D935A}"/>
                </a:ext>
              </a:extLst>
            </p:cNvPr>
            <p:cNvSpPr/>
            <p:nvPr/>
          </p:nvSpPr>
          <p:spPr>
            <a:xfrm>
              <a:off x="5632104" y="260986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a:t>
              </a:r>
              <a:endParaRPr lang="zh-CN" altLang="en-US" sz="1600" dirty="0">
                <a:solidFill>
                  <a:schemeClr val="tx1"/>
                </a:solidFill>
              </a:endParaRPr>
            </a:p>
          </p:txBody>
        </p:sp>
        <p:sp>
          <p:nvSpPr>
            <p:cNvPr id="33" name="矩形 32">
              <a:extLst>
                <a:ext uri="{FF2B5EF4-FFF2-40B4-BE49-F238E27FC236}">
                  <a16:creationId xmlns:a16="http://schemas.microsoft.com/office/drawing/2014/main" id="{9F7203A7-0953-4C3A-A396-CB70B33E6579}"/>
                </a:ext>
              </a:extLst>
            </p:cNvPr>
            <p:cNvSpPr/>
            <p:nvPr/>
          </p:nvSpPr>
          <p:spPr>
            <a:xfrm>
              <a:off x="6333436" y="260986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5</a:t>
              </a:r>
              <a:endParaRPr lang="zh-CN" altLang="en-US" sz="1600" dirty="0">
                <a:solidFill>
                  <a:schemeClr val="tx1"/>
                </a:solidFill>
              </a:endParaRPr>
            </a:p>
          </p:txBody>
        </p:sp>
        <p:sp>
          <p:nvSpPr>
            <p:cNvPr id="34" name="矩形 33">
              <a:extLst>
                <a:ext uri="{FF2B5EF4-FFF2-40B4-BE49-F238E27FC236}">
                  <a16:creationId xmlns:a16="http://schemas.microsoft.com/office/drawing/2014/main" id="{28C432A7-50BF-44BA-A459-6BBC03AE2867}"/>
                </a:ext>
              </a:extLst>
            </p:cNvPr>
            <p:cNvSpPr/>
            <p:nvPr/>
          </p:nvSpPr>
          <p:spPr>
            <a:xfrm>
              <a:off x="7019021" y="260986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a:t>
              </a:r>
              <a:endParaRPr lang="zh-CN" altLang="en-US" sz="1600" dirty="0">
                <a:solidFill>
                  <a:schemeClr val="tx1"/>
                </a:solidFill>
              </a:endParaRPr>
            </a:p>
          </p:txBody>
        </p:sp>
        <p:sp>
          <p:nvSpPr>
            <p:cNvPr id="35" name="矩形 34">
              <a:extLst>
                <a:ext uri="{FF2B5EF4-FFF2-40B4-BE49-F238E27FC236}">
                  <a16:creationId xmlns:a16="http://schemas.microsoft.com/office/drawing/2014/main" id="{9EF41361-7F79-437E-A81E-AF965B37BF53}"/>
                </a:ext>
              </a:extLst>
            </p:cNvPr>
            <p:cNvSpPr/>
            <p:nvPr/>
          </p:nvSpPr>
          <p:spPr>
            <a:xfrm>
              <a:off x="7694469" y="260986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7</a:t>
              </a:r>
              <a:endParaRPr lang="zh-CN" altLang="en-US" sz="1600" dirty="0">
                <a:solidFill>
                  <a:schemeClr val="tx1"/>
                </a:solidFill>
              </a:endParaRPr>
            </a:p>
          </p:txBody>
        </p:sp>
        <p:sp>
          <p:nvSpPr>
            <p:cNvPr id="36" name="矩形 35">
              <a:extLst>
                <a:ext uri="{FF2B5EF4-FFF2-40B4-BE49-F238E27FC236}">
                  <a16:creationId xmlns:a16="http://schemas.microsoft.com/office/drawing/2014/main" id="{2AEFD84B-203D-4416-BE0B-593DC3D4EDA4}"/>
                </a:ext>
              </a:extLst>
            </p:cNvPr>
            <p:cNvSpPr/>
            <p:nvPr/>
          </p:nvSpPr>
          <p:spPr>
            <a:xfrm>
              <a:off x="6379931" y="323371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37" name="矩形 36">
              <a:extLst>
                <a:ext uri="{FF2B5EF4-FFF2-40B4-BE49-F238E27FC236}">
                  <a16:creationId xmlns:a16="http://schemas.microsoft.com/office/drawing/2014/main" id="{5D6297E9-29B1-406C-9619-3D849F02EACB}"/>
                </a:ext>
              </a:extLst>
            </p:cNvPr>
            <p:cNvSpPr/>
            <p:nvPr/>
          </p:nvSpPr>
          <p:spPr>
            <a:xfrm>
              <a:off x="1798912" y="3881747"/>
              <a:ext cx="1758815" cy="338554"/>
            </a:xfrm>
            <a:prstGeom prst="rect">
              <a:avLst/>
            </a:prstGeom>
          </p:spPr>
          <p:txBody>
            <a:bodyPr wrap="square">
              <a:spAutoFit/>
            </a:bodyPr>
            <a:lstStyle/>
            <a:p>
              <a:r>
                <a:rPr lang="en-US" altLang="zh-CN" sz="1600" dirty="0">
                  <a:latin typeface="Times New Roman" panose="02020603050405020304" pitchFamily="18" charset="0"/>
                  <a:cs typeface="Times New Roman" panose="02020603050405020304" pitchFamily="18" charset="0"/>
                </a:rPr>
                <a:t>add</a:t>
              </a:r>
              <a:r>
                <a:rPr lang="pt-BR" altLang="zh-CN" sz="1600" dirty="0">
                  <a:latin typeface="Times New Roman" panose="02020603050405020304" pitchFamily="18" charset="0"/>
                  <a:cs typeface="Times New Roman" panose="02020603050405020304" pitchFamily="18" charset="0"/>
                </a:rPr>
                <a:t>.w $r5, $r4, $r3</a:t>
              </a:r>
            </a:p>
          </p:txBody>
        </p:sp>
        <p:sp>
          <p:nvSpPr>
            <p:cNvPr id="38" name="矩形 37">
              <a:extLst>
                <a:ext uri="{FF2B5EF4-FFF2-40B4-BE49-F238E27FC236}">
                  <a16:creationId xmlns:a16="http://schemas.microsoft.com/office/drawing/2014/main" id="{C868BEDE-6F5E-4499-93F5-7966D6D5D3C7}"/>
                </a:ext>
              </a:extLst>
            </p:cNvPr>
            <p:cNvSpPr/>
            <p:nvPr/>
          </p:nvSpPr>
          <p:spPr>
            <a:xfrm>
              <a:off x="5691491" y="3835487"/>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39" name="矩形 38">
              <a:extLst>
                <a:ext uri="{FF2B5EF4-FFF2-40B4-BE49-F238E27FC236}">
                  <a16:creationId xmlns:a16="http://schemas.microsoft.com/office/drawing/2014/main" id="{476708C7-4110-43D6-BF44-AAA816193D3B}"/>
                </a:ext>
              </a:extLst>
            </p:cNvPr>
            <p:cNvSpPr/>
            <p:nvPr/>
          </p:nvSpPr>
          <p:spPr>
            <a:xfrm>
              <a:off x="1813464" y="3285037"/>
              <a:ext cx="1439818" cy="338554"/>
            </a:xfrm>
            <a:prstGeom prst="rect">
              <a:avLst/>
            </a:prstGeom>
          </p:spPr>
          <p:txBody>
            <a:bodyPr wrap="square">
              <a:spAutoFit/>
            </a:bodyPr>
            <a:lstStyle/>
            <a:p>
              <a:r>
                <a:rPr lang="pt-BR" altLang="zh-CN" sz="1600" dirty="0">
                  <a:latin typeface="Times New Roman" panose="02020603050405020304" pitchFamily="18" charset="0"/>
                  <a:cs typeface="Times New Roman" panose="02020603050405020304" pitchFamily="18" charset="0"/>
                </a:rPr>
                <a:t>beq $r4, $r5 40</a:t>
              </a:r>
            </a:p>
          </p:txBody>
        </p:sp>
        <p:cxnSp>
          <p:nvCxnSpPr>
            <p:cNvPr id="40" name="直接箭头连接符 39">
              <a:extLst>
                <a:ext uri="{FF2B5EF4-FFF2-40B4-BE49-F238E27FC236}">
                  <a16:creationId xmlns:a16="http://schemas.microsoft.com/office/drawing/2014/main" id="{6DD966E8-C400-413B-9BF3-55D21000C8CF}"/>
                </a:ext>
              </a:extLst>
            </p:cNvPr>
            <p:cNvCxnSpPr>
              <a:cxnSpLocks/>
            </p:cNvCxnSpPr>
            <p:nvPr/>
          </p:nvCxnSpPr>
          <p:spPr>
            <a:xfrm flipV="1">
              <a:off x="3609206" y="4761227"/>
              <a:ext cx="6577452" cy="9522"/>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cxnSp>
          <p:nvCxnSpPr>
            <p:cNvPr id="41" name="直接箭头连接符 40">
              <a:extLst>
                <a:ext uri="{FF2B5EF4-FFF2-40B4-BE49-F238E27FC236}">
                  <a16:creationId xmlns:a16="http://schemas.microsoft.com/office/drawing/2014/main" id="{84B7033F-54D1-4D50-8854-4A56B39A3381}"/>
                </a:ext>
              </a:extLst>
            </p:cNvPr>
            <p:cNvCxnSpPr>
              <a:cxnSpLocks/>
            </p:cNvCxnSpPr>
            <p:nvPr/>
          </p:nvCxnSpPr>
          <p:spPr>
            <a:xfrm>
              <a:off x="1649926" y="5099269"/>
              <a:ext cx="0" cy="1669248"/>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42" name="矩形 41">
              <a:extLst>
                <a:ext uri="{FF2B5EF4-FFF2-40B4-BE49-F238E27FC236}">
                  <a16:creationId xmlns:a16="http://schemas.microsoft.com/office/drawing/2014/main" id="{90EE46B3-D16E-4014-853F-25D69B01E87C}"/>
                </a:ext>
              </a:extLst>
            </p:cNvPr>
            <p:cNvSpPr/>
            <p:nvPr/>
          </p:nvSpPr>
          <p:spPr>
            <a:xfrm>
              <a:off x="1897508" y="4545690"/>
              <a:ext cx="2105293"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时钟周期数</a:t>
              </a:r>
            </a:p>
          </p:txBody>
        </p:sp>
        <p:sp>
          <p:nvSpPr>
            <p:cNvPr id="43" name="矩形 42">
              <a:extLst>
                <a:ext uri="{FF2B5EF4-FFF2-40B4-BE49-F238E27FC236}">
                  <a16:creationId xmlns:a16="http://schemas.microsoft.com/office/drawing/2014/main" id="{90417234-F193-4EA5-A2E1-FBFFFFB16AB3}"/>
                </a:ext>
              </a:extLst>
            </p:cNvPr>
            <p:cNvSpPr/>
            <p:nvPr/>
          </p:nvSpPr>
          <p:spPr>
            <a:xfrm>
              <a:off x="937642" y="4551881"/>
              <a:ext cx="1439249"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程序执行顺序（按指令序）</a:t>
              </a:r>
            </a:p>
          </p:txBody>
        </p:sp>
        <p:sp>
          <p:nvSpPr>
            <p:cNvPr id="44" name="矩形 43">
              <a:extLst>
                <a:ext uri="{FF2B5EF4-FFF2-40B4-BE49-F238E27FC236}">
                  <a16:creationId xmlns:a16="http://schemas.microsoft.com/office/drawing/2014/main" id="{8829C05F-6E6B-41AF-857B-ACAFCD5EB273}"/>
                </a:ext>
              </a:extLst>
            </p:cNvPr>
            <p:cNvSpPr/>
            <p:nvPr/>
          </p:nvSpPr>
          <p:spPr>
            <a:xfrm>
              <a:off x="3609206" y="499518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45" name="矩形 44">
              <a:extLst>
                <a:ext uri="{FF2B5EF4-FFF2-40B4-BE49-F238E27FC236}">
                  <a16:creationId xmlns:a16="http://schemas.microsoft.com/office/drawing/2014/main" id="{35F2E629-429F-4544-B729-AFA5E38CCC10}"/>
                </a:ext>
              </a:extLst>
            </p:cNvPr>
            <p:cNvSpPr/>
            <p:nvPr/>
          </p:nvSpPr>
          <p:spPr>
            <a:xfrm>
              <a:off x="4301535" y="499518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46" name="矩形 45">
              <a:extLst>
                <a:ext uri="{FF2B5EF4-FFF2-40B4-BE49-F238E27FC236}">
                  <a16:creationId xmlns:a16="http://schemas.microsoft.com/office/drawing/2014/main" id="{37FC05D9-827A-47D5-8FE8-EF445603DE5B}"/>
                </a:ext>
              </a:extLst>
            </p:cNvPr>
            <p:cNvSpPr/>
            <p:nvPr/>
          </p:nvSpPr>
          <p:spPr>
            <a:xfrm>
              <a:off x="4993864" y="499518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47" name="矩形 46">
              <a:extLst>
                <a:ext uri="{FF2B5EF4-FFF2-40B4-BE49-F238E27FC236}">
                  <a16:creationId xmlns:a16="http://schemas.microsoft.com/office/drawing/2014/main" id="{28FE6CCC-F6BD-411A-BC8A-E0C2428B0680}"/>
                </a:ext>
              </a:extLst>
            </p:cNvPr>
            <p:cNvSpPr/>
            <p:nvPr/>
          </p:nvSpPr>
          <p:spPr>
            <a:xfrm>
              <a:off x="5686194" y="4995181"/>
              <a:ext cx="688440"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48" name="矩形 47">
              <a:extLst>
                <a:ext uri="{FF2B5EF4-FFF2-40B4-BE49-F238E27FC236}">
                  <a16:creationId xmlns:a16="http://schemas.microsoft.com/office/drawing/2014/main" id="{C86C83E6-ED2F-413B-BA49-76EBF1E0572B}"/>
                </a:ext>
              </a:extLst>
            </p:cNvPr>
            <p:cNvSpPr/>
            <p:nvPr/>
          </p:nvSpPr>
          <p:spPr>
            <a:xfrm>
              <a:off x="4989975" y="6193664"/>
              <a:ext cx="690113"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49" name="矩形 48">
              <a:extLst>
                <a:ext uri="{FF2B5EF4-FFF2-40B4-BE49-F238E27FC236}">
                  <a16:creationId xmlns:a16="http://schemas.microsoft.com/office/drawing/2014/main" id="{6202EE2A-71BE-4060-B297-A35A25B7CBFB}"/>
                </a:ext>
              </a:extLst>
            </p:cNvPr>
            <p:cNvSpPr/>
            <p:nvPr/>
          </p:nvSpPr>
          <p:spPr>
            <a:xfrm>
              <a:off x="7062530" y="6193664"/>
              <a:ext cx="725367"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50" name="矩形 49">
              <a:extLst>
                <a:ext uri="{FF2B5EF4-FFF2-40B4-BE49-F238E27FC236}">
                  <a16:creationId xmlns:a16="http://schemas.microsoft.com/office/drawing/2014/main" id="{94B6A02F-0099-4ED9-B87E-00CC67CFA93A}"/>
                </a:ext>
              </a:extLst>
            </p:cNvPr>
            <p:cNvSpPr/>
            <p:nvPr/>
          </p:nvSpPr>
          <p:spPr>
            <a:xfrm>
              <a:off x="7787897" y="619366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cxnSp>
          <p:nvCxnSpPr>
            <p:cNvPr id="51" name="直接连接符 50">
              <a:extLst>
                <a:ext uri="{FF2B5EF4-FFF2-40B4-BE49-F238E27FC236}">
                  <a16:creationId xmlns:a16="http://schemas.microsoft.com/office/drawing/2014/main" id="{9F6F118A-AEEE-48BD-9277-6518DC38F4AF}"/>
                </a:ext>
              </a:extLst>
            </p:cNvPr>
            <p:cNvCxnSpPr>
              <a:cxnSpLocks/>
            </p:cNvCxnSpPr>
            <p:nvPr/>
          </p:nvCxnSpPr>
          <p:spPr>
            <a:xfrm>
              <a:off x="4301535" y="4770749"/>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A421F4AD-29FA-43A4-A663-D50902CC58BA}"/>
                </a:ext>
              </a:extLst>
            </p:cNvPr>
            <p:cNvCxnSpPr>
              <a:cxnSpLocks/>
            </p:cNvCxnSpPr>
            <p:nvPr/>
          </p:nvCxnSpPr>
          <p:spPr>
            <a:xfrm flipV="1">
              <a:off x="4301535" y="477074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684779E2-722F-4BAC-A4A8-D13EDE72DAF8}"/>
                </a:ext>
              </a:extLst>
            </p:cNvPr>
            <p:cNvCxnSpPr>
              <a:cxnSpLocks/>
            </p:cNvCxnSpPr>
            <p:nvPr/>
          </p:nvCxnSpPr>
          <p:spPr>
            <a:xfrm flipV="1">
              <a:off x="4993864" y="477074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1F3C65E-4957-4EA1-8A5A-58746D9C795A}"/>
                </a:ext>
              </a:extLst>
            </p:cNvPr>
            <p:cNvCxnSpPr>
              <a:cxnSpLocks/>
            </p:cNvCxnSpPr>
            <p:nvPr/>
          </p:nvCxnSpPr>
          <p:spPr>
            <a:xfrm flipV="1">
              <a:off x="5688299" y="477074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B1FCFD79-F713-40E8-8531-B6D51F1CFF6C}"/>
                </a:ext>
              </a:extLst>
            </p:cNvPr>
            <p:cNvCxnSpPr>
              <a:cxnSpLocks/>
            </p:cNvCxnSpPr>
            <p:nvPr/>
          </p:nvCxnSpPr>
          <p:spPr>
            <a:xfrm flipV="1">
              <a:off x="6378522" y="477074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3556F0E0-C843-4349-8034-C420D81A6C69}"/>
                </a:ext>
              </a:extLst>
            </p:cNvPr>
            <p:cNvCxnSpPr>
              <a:cxnSpLocks/>
            </p:cNvCxnSpPr>
            <p:nvPr/>
          </p:nvCxnSpPr>
          <p:spPr>
            <a:xfrm flipV="1">
              <a:off x="7076920" y="477074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414D7E95-E983-4A2D-BB36-82E6A38A8146}"/>
                </a:ext>
              </a:extLst>
            </p:cNvPr>
            <p:cNvCxnSpPr>
              <a:cxnSpLocks/>
            </p:cNvCxnSpPr>
            <p:nvPr/>
          </p:nvCxnSpPr>
          <p:spPr>
            <a:xfrm flipV="1">
              <a:off x="7771906" y="477074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A5C09440-6137-456A-9768-20AFD7E63BD4}"/>
                </a:ext>
              </a:extLst>
            </p:cNvPr>
            <p:cNvCxnSpPr>
              <a:cxnSpLocks/>
            </p:cNvCxnSpPr>
            <p:nvPr/>
          </p:nvCxnSpPr>
          <p:spPr>
            <a:xfrm flipV="1">
              <a:off x="8464235" y="477074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F45384F6-93FE-44BA-978E-D4D143EA4753}"/>
                </a:ext>
              </a:extLst>
            </p:cNvPr>
            <p:cNvCxnSpPr>
              <a:cxnSpLocks/>
            </p:cNvCxnSpPr>
            <p:nvPr/>
          </p:nvCxnSpPr>
          <p:spPr>
            <a:xfrm flipV="1">
              <a:off x="9185222" y="4770749"/>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C287F78A-69C2-4BD8-A534-5791EEA41908}"/>
                </a:ext>
              </a:extLst>
            </p:cNvPr>
            <p:cNvCxnSpPr>
              <a:cxnSpLocks/>
            </p:cNvCxnSpPr>
            <p:nvPr/>
          </p:nvCxnSpPr>
          <p:spPr>
            <a:xfrm flipV="1">
              <a:off x="9874638" y="4770749"/>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61" name="矩形 60">
              <a:extLst>
                <a:ext uri="{FF2B5EF4-FFF2-40B4-BE49-F238E27FC236}">
                  <a16:creationId xmlns:a16="http://schemas.microsoft.com/office/drawing/2014/main" id="{1F280408-2DF7-4452-823D-1CE42C815B9E}"/>
                </a:ext>
              </a:extLst>
            </p:cNvPr>
            <p:cNvSpPr/>
            <p:nvPr/>
          </p:nvSpPr>
          <p:spPr>
            <a:xfrm>
              <a:off x="3569616" y="437133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a:t>
              </a:r>
              <a:endParaRPr lang="zh-CN" altLang="en-US" sz="1600" dirty="0">
                <a:solidFill>
                  <a:schemeClr val="tx1"/>
                </a:solidFill>
              </a:endParaRPr>
            </a:p>
          </p:txBody>
        </p:sp>
        <p:sp>
          <p:nvSpPr>
            <p:cNvPr id="62" name="矩形 61">
              <a:extLst>
                <a:ext uri="{FF2B5EF4-FFF2-40B4-BE49-F238E27FC236}">
                  <a16:creationId xmlns:a16="http://schemas.microsoft.com/office/drawing/2014/main" id="{7BB2A03B-6356-4416-B932-3AF3AB581B6F}"/>
                </a:ext>
              </a:extLst>
            </p:cNvPr>
            <p:cNvSpPr/>
            <p:nvPr/>
          </p:nvSpPr>
          <p:spPr>
            <a:xfrm>
              <a:off x="4281740" y="4371332"/>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a:t>
              </a:r>
              <a:endParaRPr lang="zh-CN" altLang="en-US" sz="1600" dirty="0">
                <a:solidFill>
                  <a:schemeClr val="tx1"/>
                </a:solidFill>
              </a:endParaRPr>
            </a:p>
          </p:txBody>
        </p:sp>
        <p:sp>
          <p:nvSpPr>
            <p:cNvPr id="63" name="矩形 62">
              <a:extLst>
                <a:ext uri="{FF2B5EF4-FFF2-40B4-BE49-F238E27FC236}">
                  <a16:creationId xmlns:a16="http://schemas.microsoft.com/office/drawing/2014/main" id="{6CD1273D-DA17-4BF0-9030-F3892FA4821A}"/>
                </a:ext>
              </a:extLst>
            </p:cNvPr>
            <p:cNvSpPr/>
            <p:nvPr/>
          </p:nvSpPr>
          <p:spPr>
            <a:xfrm>
              <a:off x="4937391" y="437133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3</a:t>
              </a:r>
              <a:endParaRPr lang="zh-CN" altLang="en-US" sz="1600" dirty="0">
                <a:solidFill>
                  <a:schemeClr val="tx1"/>
                </a:solidFill>
              </a:endParaRPr>
            </a:p>
          </p:txBody>
        </p:sp>
        <p:sp>
          <p:nvSpPr>
            <p:cNvPr id="64" name="矩形 63">
              <a:extLst>
                <a:ext uri="{FF2B5EF4-FFF2-40B4-BE49-F238E27FC236}">
                  <a16:creationId xmlns:a16="http://schemas.microsoft.com/office/drawing/2014/main" id="{97A0C341-AA84-4DED-9D35-44E87D0CD146}"/>
                </a:ext>
              </a:extLst>
            </p:cNvPr>
            <p:cNvSpPr/>
            <p:nvPr/>
          </p:nvSpPr>
          <p:spPr>
            <a:xfrm>
              <a:off x="5626806" y="437133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a:t>
              </a:r>
              <a:endParaRPr lang="zh-CN" altLang="en-US" sz="1600" dirty="0">
                <a:solidFill>
                  <a:schemeClr val="tx1"/>
                </a:solidFill>
              </a:endParaRPr>
            </a:p>
          </p:txBody>
        </p:sp>
        <p:sp>
          <p:nvSpPr>
            <p:cNvPr id="65" name="矩形 64">
              <a:extLst>
                <a:ext uri="{FF2B5EF4-FFF2-40B4-BE49-F238E27FC236}">
                  <a16:creationId xmlns:a16="http://schemas.microsoft.com/office/drawing/2014/main" id="{2F5AB263-2139-4508-BF7A-648AE8FB5976}"/>
                </a:ext>
              </a:extLst>
            </p:cNvPr>
            <p:cNvSpPr/>
            <p:nvPr/>
          </p:nvSpPr>
          <p:spPr>
            <a:xfrm>
              <a:off x="6328138" y="437133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5</a:t>
              </a:r>
              <a:endParaRPr lang="zh-CN" altLang="en-US" sz="1600" dirty="0">
                <a:solidFill>
                  <a:schemeClr val="tx1"/>
                </a:solidFill>
              </a:endParaRPr>
            </a:p>
          </p:txBody>
        </p:sp>
        <p:sp>
          <p:nvSpPr>
            <p:cNvPr id="66" name="矩形 65">
              <a:extLst>
                <a:ext uri="{FF2B5EF4-FFF2-40B4-BE49-F238E27FC236}">
                  <a16:creationId xmlns:a16="http://schemas.microsoft.com/office/drawing/2014/main" id="{560A81D6-216A-4922-9D3A-987320E907F0}"/>
                </a:ext>
              </a:extLst>
            </p:cNvPr>
            <p:cNvSpPr/>
            <p:nvPr/>
          </p:nvSpPr>
          <p:spPr>
            <a:xfrm>
              <a:off x="7013723" y="437133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a:t>
              </a:r>
              <a:endParaRPr lang="zh-CN" altLang="en-US" sz="1600" dirty="0">
                <a:solidFill>
                  <a:schemeClr val="tx1"/>
                </a:solidFill>
              </a:endParaRPr>
            </a:p>
          </p:txBody>
        </p:sp>
        <p:sp>
          <p:nvSpPr>
            <p:cNvPr id="67" name="矩形 66">
              <a:extLst>
                <a:ext uri="{FF2B5EF4-FFF2-40B4-BE49-F238E27FC236}">
                  <a16:creationId xmlns:a16="http://schemas.microsoft.com/office/drawing/2014/main" id="{04E612AC-95A0-4435-92F0-C3031659252E}"/>
                </a:ext>
              </a:extLst>
            </p:cNvPr>
            <p:cNvSpPr/>
            <p:nvPr/>
          </p:nvSpPr>
          <p:spPr>
            <a:xfrm>
              <a:off x="7689171" y="437133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7</a:t>
              </a:r>
              <a:endParaRPr lang="zh-CN" altLang="en-US" sz="1600" dirty="0">
                <a:solidFill>
                  <a:schemeClr val="tx1"/>
                </a:solidFill>
              </a:endParaRPr>
            </a:p>
          </p:txBody>
        </p:sp>
        <p:sp>
          <p:nvSpPr>
            <p:cNvPr id="68" name="矩形 67">
              <a:extLst>
                <a:ext uri="{FF2B5EF4-FFF2-40B4-BE49-F238E27FC236}">
                  <a16:creationId xmlns:a16="http://schemas.microsoft.com/office/drawing/2014/main" id="{63781F6E-3F52-400D-A307-61404C2117D9}"/>
                </a:ext>
              </a:extLst>
            </p:cNvPr>
            <p:cNvSpPr/>
            <p:nvPr/>
          </p:nvSpPr>
          <p:spPr>
            <a:xfrm>
              <a:off x="8405450" y="437133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a:t>
              </a:r>
              <a:endParaRPr lang="zh-CN" altLang="en-US" sz="1600" dirty="0">
                <a:solidFill>
                  <a:schemeClr val="tx1"/>
                </a:solidFill>
              </a:endParaRPr>
            </a:p>
          </p:txBody>
        </p:sp>
        <p:sp>
          <p:nvSpPr>
            <p:cNvPr id="69" name="矩形 68">
              <a:extLst>
                <a:ext uri="{FF2B5EF4-FFF2-40B4-BE49-F238E27FC236}">
                  <a16:creationId xmlns:a16="http://schemas.microsoft.com/office/drawing/2014/main" id="{95DAD7AC-A9AA-4867-8052-509E41E7279B}"/>
                </a:ext>
              </a:extLst>
            </p:cNvPr>
            <p:cNvSpPr/>
            <p:nvPr/>
          </p:nvSpPr>
          <p:spPr>
            <a:xfrm>
              <a:off x="9121255" y="4374854"/>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9</a:t>
              </a:r>
              <a:endParaRPr lang="zh-CN" altLang="en-US" sz="1600" dirty="0">
                <a:solidFill>
                  <a:schemeClr val="tx1"/>
                </a:solidFill>
              </a:endParaRPr>
            </a:p>
          </p:txBody>
        </p:sp>
        <p:sp>
          <p:nvSpPr>
            <p:cNvPr id="70" name="矩形 69">
              <a:extLst>
                <a:ext uri="{FF2B5EF4-FFF2-40B4-BE49-F238E27FC236}">
                  <a16:creationId xmlns:a16="http://schemas.microsoft.com/office/drawing/2014/main" id="{3FAF76B2-7D89-4B73-B280-33B56ADBA7A3}"/>
                </a:ext>
              </a:extLst>
            </p:cNvPr>
            <p:cNvSpPr/>
            <p:nvPr/>
          </p:nvSpPr>
          <p:spPr>
            <a:xfrm>
              <a:off x="6374633" y="499518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71" name="矩形 70">
              <a:extLst>
                <a:ext uri="{FF2B5EF4-FFF2-40B4-BE49-F238E27FC236}">
                  <a16:creationId xmlns:a16="http://schemas.microsoft.com/office/drawing/2014/main" id="{B4735D83-F382-4164-8170-BD38CD8287E8}"/>
                </a:ext>
              </a:extLst>
            </p:cNvPr>
            <p:cNvSpPr/>
            <p:nvPr/>
          </p:nvSpPr>
          <p:spPr>
            <a:xfrm>
              <a:off x="1808166" y="6239924"/>
              <a:ext cx="1981633" cy="338554"/>
            </a:xfrm>
            <a:prstGeom prst="rect">
              <a:avLst/>
            </a:prstGeom>
          </p:spPr>
          <p:txBody>
            <a:bodyPr wrap="square">
              <a:spAutoFit/>
            </a:bodyPr>
            <a:lstStyle/>
            <a:p>
              <a:r>
                <a:rPr lang="en-US" altLang="zh-CN" sz="1600" dirty="0">
                  <a:latin typeface="Times New Roman" panose="02020603050405020304" pitchFamily="18" charset="0"/>
                  <a:cs typeface="Times New Roman" panose="02020603050405020304" pitchFamily="18" charset="0"/>
                </a:rPr>
                <a:t>or </a:t>
              </a:r>
              <a:r>
                <a:rPr lang="pt-BR" altLang="zh-CN" sz="1600" dirty="0">
                  <a:latin typeface="Times New Roman" panose="02020603050405020304" pitchFamily="18" charset="0"/>
                  <a:cs typeface="Times New Roman" panose="02020603050405020304" pitchFamily="18" charset="0"/>
                </a:rPr>
                <a:t>add.w $r9, $r8, $r7</a:t>
              </a:r>
            </a:p>
          </p:txBody>
        </p:sp>
        <p:sp>
          <p:nvSpPr>
            <p:cNvPr id="72" name="矩形 71">
              <a:extLst>
                <a:ext uri="{FF2B5EF4-FFF2-40B4-BE49-F238E27FC236}">
                  <a16:creationId xmlns:a16="http://schemas.microsoft.com/office/drawing/2014/main" id="{AA554012-DFE1-43AA-AAE3-EEEA9558D406}"/>
                </a:ext>
              </a:extLst>
            </p:cNvPr>
            <p:cNvSpPr/>
            <p:nvPr/>
          </p:nvSpPr>
          <p:spPr>
            <a:xfrm>
              <a:off x="5680088" y="619366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73" name="矩形 72">
              <a:extLst>
                <a:ext uri="{FF2B5EF4-FFF2-40B4-BE49-F238E27FC236}">
                  <a16:creationId xmlns:a16="http://schemas.microsoft.com/office/drawing/2014/main" id="{0448C2C0-64DB-4494-BE28-499DE5A11132}"/>
                </a:ext>
              </a:extLst>
            </p:cNvPr>
            <p:cNvSpPr/>
            <p:nvPr/>
          </p:nvSpPr>
          <p:spPr>
            <a:xfrm>
              <a:off x="6373924" y="6193664"/>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74" name="矩形 73">
              <a:extLst>
                <a:ext uri="{FF2B5EF4-FFF2-40B4-BE49-F238E27FC236}">
                  <a16:creationId xmlns:a16="http://schemas.microsoft.com/office/drawing/2014/main" id="{5889770B-F07E-4656-970D-CDC4200AB0BC}"/>
                </a:ext>
              </a:extLst>
            </p:cNvPr>
            <p:cNvSpPr/>
            <p:nvPr/>
          </p:nvSpPr>
          <p:spPr>
            <a:xfrm>
              <a:off x="1808166" y="5046504"/>
              <a:ext cx="1439818" cy="338554"/>
            </a:xfrm>
            <a:prstGeom prst="rect">
              <a:avLst/>
            </a:prstGeom>
          </p:spPr>
          <p:txBody>
            <a:bodyPr wrap="square">
              <a:spAutoFit/>
            </a:bodyPr>
            <a:lstStyle/>
            <a:p>
              <a:r>
                <a:rPr lang="pt-BR" altLang="zh-CN" sz="1600" dirty="0">
                  <a:latin typeface="Times New Roman" panose="02020603050405020304" pitchFamily="18" charset="0"/>
                  <a:cs typeface="Times New Roman" panose="02020603050405020304" pitchFamily="18" charset="0"/>
                </a:rPr>
                <a:t>beq $r4, $r5 40</a:t>
              </a:r>
            </a:p>
          </p:txBody>
        </p:sp>
        <p:cxnSp>
          <p:nvCxnSpPr>
            <p:cNvPr id="75" name="连接符: 肘形 74">
              <a:extLst>
                <a:ext uri="{FF2B5EF4-FFF2-40B4-BE49-F238E27FC236}">
                  <a16:creationId xmlns:a16="http://schemas.microsoft.com/office/drawing/2014/main" id="{321D68DF-A538-4ACC-92A3-D95BA94717E7}"/>
                </a:ext>
              </a:extLst>
            </p:cNvPr>
            <p:cNvCxnSpPr>
              <a:cxnSpLocks/>
              <a:stCxn id="74" idx="2"/>
              <a:endCxn id="71" idx="0"/>
            </p:cNvCxnSpPr>
            <p:nvPr/>
          </p:nvCxnSpPr>
          <p:spPr>
            <a:xfrm rot="16200000" flipH="1">
              <a:off x="2343674" y="5889556"/>
              <a:ext cx="608645" cy="265989"/>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6" name="云形 75">
              <a:extLst>
                <a:ext uri="{FF2B5EF4-FFF2-40B4-BE49-F238E27FC236}">
                  <a16:creationId xmlns:a16="http://schemas.microsoft.com/office/drawing/2014/main" id="{1A42BA8F-9BED-442F-9A80-BA47E96AC73A}"/>
                </a:ext>
              </a:extLst>
            </p:cNvPr>
            <p:cNvSpPr/>
            <p:nvPr/>
          </p:nvSpPr>
          <p:spPr>
            <a:xfrm>
              <a:off x="3862895" y="5528721"/>
              <a:ext cx="1136267" cy="581242"/>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气泡</a:t>
              </a:r>
            </a:p>
          </p:txBody>
        </p:sp>
        <p:sp>
          <p:nvSpPr>
            <p:cNvPr id="77" name="矩形 76">
              <a:extLst>
                <a:ext uri="{FF2B5EF4-FFF2-40B4-BE49-F238E27FC236}">
                  <a16:creationId xmlns:a16="http://schemas.microsoft.com/office/drawing/2014/main" id="{81E49591-7286-4A50-94F0-3805A3139314}"/>
                </a:ext>
              </a:extLst>
            </p:cNvPr>
            <p:cNvSpPr/>
            <p:nvPr/>
          </p:nvSpPr>
          <p:spPr>
            <a:xfrm>
              <a:off x="4579457" y="5569814"/>
              <a:ext cx="2105293"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a:t>
              </a:r>
              <a:endParaRPr lang="zh-CN" altLang="en-US" sz="1600" dirty="0">
                <a:solidFill>
                  <a:schemeClr val="tx1"/>
                </a:solidFill>
              </a:endParaRPr>
            </a:p>
          </p:txBody>
        </p:sp>
      </p:grpSp>
    </p:spTree>
    <p:extLst>
      <p:ext uri="{BB962C8B-B14F-4D97-AF65-F5344CB8AC3E}">
        <p14:creationId xmlns:p14="http://schemas.microsoft.com/office/powerpoint/2010/main" val="40804530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流水线存在的问题</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en-US" dirty="0"/>
              <a:t>控制冒险的解决方案</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27</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839294" cy="4970591"/>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为了解决这个问题，最直接的方法还是</a:t>
            </a:r>
            <a:r>
              <a:rPr lang="zh-CN" altLang="en-US" sz="2000" dirty="0">
                <a:solidFill>
                  <a:srgbClr val="FF0000"/>
                </a:solidFill>
              </a:rPr>
              <a:t>使用阻塞</a:t>
            </a:r>
            <a:r>
              <a:rPr lang="zh-CN" altLang="en-US" sz="2000" dirty="0"/>
              <a:t>。为了在分支指令</a:t>
            </a:r>
            <a:r>
              <a:rPr lang="en-US" altLang="zh-CN" sz="2000" dirty="0" err="1"/>
              <a:t>beq</a:t>
            </a:r>
            <a:r>
              <a:rPr lang="zh-CN" altLang="en-US" sz="2000" dirty="0"/>
              <a:t>执行阶段完成前阻塞后续指令，这里需要引入两个时钟周期的阻塞。这种方法能够确保指令正确执行，但是它对流水线的效率影响较大。</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如果我们能增加专用的运算资源将转移指令条件判断和计算下一条指令</a:t>
            </a:r>
            <a:r>
              <a:rPr lang="en-US" altLang="zh-CN" sz="2000" dirty="0">
                <a:solidFill>
                  <a:schemeClr val="tx2"/>
                </a:solidFill>
                <a:latin typeface="Times New Roman" panose="02020603050405020304" pitchFamily="18" charset="0"/>
                <a:cs typeface="Times New Roman" panose="02020603050405020304" pitchFamily="18" charset="0"/>
              </a:rPr>
              <a:t>PC</a:t>
            </a:r>
            <a:r>
              <a:rPr lang="zh-CN" altLang="en-US" sz="2000" dirty="0">
                <a:solidFill>
                  <a:schemeClr val="tx2"/>
                </a:solidFill>
                <a:latin typeface="Times New Roman" panose="02020603050405020304" pitchFamily="18" charset="0"/>
                <a:cs typeface="Times New Roman" panose="02020603050405020304" pitchFamily="18" charset="0"/>
              </a:rPr>
              <a:t>的处理调整到译码阶段，那么转移指令后面的指令只需要阻塞一个时钟周期。</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还有一种减少流水线阻塞等待的</a:t>
            </a:r>
            <a:r>
              <a:rPr lang="zh-CN" altLang="en-US" sz="2000" dirty="0">
                <a:solidFill>
                  <a:srgbClr val="FF0000"/>
                </a:solidFill>
                <a:latin typeface="Times New Roman" panose="02020603050405020304" pitchFamily="18" charset="0"/>
                <a:cs typeface="Times New Roman" panose="02020603050405020304" pitchFamily="18" charset="0"/>
              </a:rPr>
              <a:t>转移指令延迟槽技术</a:t>
            </a:r>
            <a:r>
              <a:rPr lang="zh-CN" altLang="en-US" sz="2000" dirty="0">
                <a:solidFill>
                  <a:schemeClr val="tx2"/>
                </a:solidFill>
                <a:latin typeface="Times New Roman" panose="02020603050405020304" pitchFamily="18" charset="0"/>
                <a:cs typeface="Times New Roman" panose="02020603050405020304" pitchFamily="18" charset="0"/>
              </a:rPr>
              <a:t>，简单地说就是位于分支指令后面的一条指令，不管分支发生与否其总是被执行。结合译码阶段增加专用硬件判断下一条指令的</a:t>
            </a:r>
            <a:r>
              <a:rPr lang="en-US" altLang="zh-CN" sz="2000" dirty="0">
                <a:solidFill>
                  <a:schemeClr val="tx2"/>
                </a:solidFill>
                <a:latin typeface="Times New Roman" panose="02020603050405020304" pitchFamily="18" charset="0"/>
                <a:cs typeface="Times New Roman" panose="02020603050405020304" pitchFamily="18" charset="0"/>
              </a:rPr>
              <a:t>PC</a:t>
            </a:r>
            <a:r>
              <a:rPr lang="zh-CN" altLang="en-US" sz="2000" dirty="0">
                <a:solidFill>
                  <a:schemeClr val="tx2"/>
                </a:solidFill>
                <a:latin typeface="Times New Roman" panose="02020603050405020304" pitchFamily="18" charset="0"/>
                <a:cs typeface="Times New Roman" panose="02020603050405020304" pitchFamily="18" charset="0"/>
              </a:rPr>
              <a:t>地址和延迟槽技术，就能避免控制冒险带来的延迟，保证流水线的全速运行。</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对很多计算机而言，阻塞的方式代价太大，为了减少阻塞带来的延迟，产生了另一种消除控制冒险的技术，叫做</a:t>
            </a:r>
            <a:r>
              <a:rPr lang="zh-CN" altLang="en-US" sz="2000" dirty="0">
                <a:solidFill>
                  <a:srgbClr val="FF0000"/>
                </a:solidFill>
                <a:latin typeface="Times New Roman" panose="02020603050405020304" pitchFamily="18" charset="0"/>
                <a:cs typeface="Times New Roman" panose="02020603050405020304" pitchFamily="18" charset="0"/>
              </a:rPr>
              <a:t>预测</a:t>
            </a:r>
            <a:r>
              <a:rPr lang="zh-CN" altLang="en-US" sz="2000" dirty="0">
                <a:solidFill>
                  <a:schemeClr val="tx2"/>
                </a:solidFill>
                <a:latin typeface="Times New Roman" panose="02020603050405020304" pitchFamily="18" charset="0"/>
                <a:cs typeface="Times New Roman" panose="02020603050405020304" pitchFamily="18" charset="0"/>
              </a:rPr>
              <a:t>（</a:t>
            </a:r>
            <a:r>
              <a:rPr lang="en-US" altLang="zh-CN" sz="2000" dirty="0">
                <a:solidFill>
                  <a:schemeClr val="tx2"/>
                </a:solidFill>
                <a:latin typeface="Times New Roman" panose="02020603050405020304" pitchFamily="18" charset="0"/>
                <a:cs typeface="Times New Roman" panose="02020603050405020304" pitchFamily="18" charset="0"/>
              </a:rPr>
              <a:t>Prediction</a:t>
            </a:r>
            <a:r>
              <a:rPr lang="zh-CN" altLang="en-US" sz="2000" dirty="0">
                <a:solidFill>
                  <a:schemeClr val="tx2"/>
                </a:solidFill>
                <a:latin typeface="Times New Roman" panose="02020603050405020304" pitchFamily="18" charset="0"/>
                <a:cs typeface="Times New Roman" panose="02020603050405020304" pitchFamily="18" charset="0"/>
              </a:rPr>
              <a:t>）。预测的方法，在预测正确的情况下不会降低流水线的效率，但在预测错误的情况下，需要回到预测错误的位置重新执行正确的分支。</a:t>
            </a:r>
          </a:p>
        </p:txBody>
      </p:sp>
    </p:spTree>
    <p:extLst>
      <p:ext uri="{BB962C8B-B14F-4D97-AF65-F5344CB8AC3E}">
        <p14:creationId xmlns:p14="http://schemas.microsoft.com/office/powerpoint/2010/main" val="2909807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流水线存在的问题</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28</a:t>
            </a:fld>
            <a:endParaRPr lang="zh-CN" altLang="en-US"/>
          </a:p>
        </p:txBody>
      </p:sp>
      <p:sp>
        <p:nvSpPr>
          <p:cNvPr id="86" name="内容占位符 3">
            <a:extLst>
              <a:ext uri="{FF2B5EF4-FFF2-40B4-BE49-F238E27FC236}">
                <a16:creationId xmlns:a16="http://schemas.microsoft.com/office/drawing/2014/main" id="{92E6D903-4A68-4119-9AA2-CD9737C9F23D}"/>
              </a:ext>
            </a:extLst>
          </p:cNvPr>
          <p:cNvSpPr>
            <a:spLocks noGrp="1"/>
          </p:cNvSpPr>
          <p:nvPr>
            <p:ph sz="half" idx="1"/>
          </p:nvPr>
        </p:nvSpPr>
        <p:spPr>
          <a:xfrm>
            <a:off x="0" y="998093"/>
            <a:ext cx="11751733" cy="2064982"/>
          </a:xfrm>
        </p:spPr>
        <p:txBody>
          <a:bodyPr/>
          <a:lstStyle/>
          <a:p>
            <a:r>
              <a:rPr lang="zh-CN" altLang="en-US" dirty="0"/>
              <a:t>分支预测</a:t>
            </a:r>
          </a:p>
        </p:txBody>
      </p:sp>
      <p:sp>
        <p:nvSpPr>
          <p:cNvPr id="88" name="矩形 87">
            <a:extLst>
              <a:ext uri="{FF2B5EF4-FFF2-40B4-BE49-F238E27FC236}">
                <a16:creationId xmlns:a16="http://schemas.microsoft.com/office/drawing/2014/main" id="{10226CDA-E939-4071-94B4-9363E7A440FE}"/>
              </a:ext>
            </a:extLst>
          </p:cNvPr>
          <p:cNvSpPr/>
          <p:nvPr/>
        </p:nvSpPr>
        <p:spPr>
          <a:xfrm>
            <a:off x="158674" y="1466000"/>
            <a:ext cx="11384578" cy="1249573"/>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分支预测有多种，最简单一种就是</a:t>
            </a:r>
            <a:r>
              <a:rPr lang="zh-CN" altLang="en-US" sz="2000" dirty="0">
                <a:solidFill>
                  <a:srgbClr val="FF0000"/>
                </a:solidFill>
              </a:rPr>
              <a:t>总预测分支未发生</a:t>
            </a:r>
            <a:r>
              <a:rPr lang="zh-CN" altLang="en-US" sz="2000" dirty="0"/>
              <a:t>，这样当预测正确时，流水线就会正常执行，只有当转移发生时才会产生阻塞。还有更加成熟的技术称为</a:t>
            </a:r>
            <a:r>
              <a:rPr lang="zh-CN" altLang="en-US" sz="2000" dirty="0">
                <a:solidFill>
                  <a:srgbClr val="FF0000"/>
                </a:solidFill>
              </a:rPr>
              <a:t>动态分支预测</a:t>
            </a:r>
            <a:r>
              <a:rPr lang="zh-CN" altLang="en-US" sz="2000" dirty="0"/>
              <a:t>，它的预测会基于本身及其他分支跳转的历史记录，并且会动态改变分支预测结果。这种情况下，分支预测的成功率能够达到</a:t>
            </a:r>
            <a:r>
              <a:rPr lang="en-US" altLang="zh-CN" sz="2000" dirty="0"/>
              <a:t>90%</a:t>
            </a:r>
            <a:r>
              <a:rPr lang="zh-CN" altLang="en-US" sz="2000" dirty="0"/>
              <a:t>以上。</a:t>
            </a:r>
            <a:endParaRPr lang="en-US" altLang="zh-CN" sz="20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321345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流水线存在的问题</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zh-CN" dirty="0"/>
              <a:t>结构冒险</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a:xfrm>
            <a:off x="11196187" y="6466212"/>
            <a:ext cx="995813" cy="404614"/>
          </a:xfrm>
        </p:spPr>
        <p:txBody>
          <a:bodyPr/>
          <a:lstStyle/>
          <a:p>
            <a:fld id="{4235D990-D27F-4F2C-9FEA-C8DF9BEEB4E2}" type="slidenum">
              <a:rPr lang="zh-CN" altLang="en-US" smtClean="0"/>
              <a:t>29</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747015" cy="4681282"/>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结构冒险（</a:t>
            </a:r>
            <a:r>
              <a:rPr lang="en-US" altLang="zh-CN" sz="2000" dirty="0"/>
              <a:t>Structure Hazard</a:t>
            </a:r>
            <a:r>
              <a:rPr lang="zh-CN" altLang="en-US" sz="2000" dirty="0"/>
              <a:t>）指的是，</a:t>
            </a:r>
            <a:r>
              <a:rPr lang="zh-CN" altLang="en-US" sz="2000" dirty="0">
                <a:solidFill>
                  <a:srgbClr val="FF0000"/>
                </a:solidFill>
              </a:rPr>
              <a:t>硬件不支持多条指令在同一时钟周期内执行的情况</a:t>
            </a:r>
            <a:r>
              <a:rPr lang="zh-CN" altLang="en-US" sz="2000" dirty="0"/>
              <a:t>。假设并行的两个阶段申请同一硬件资源，就会导致资源的抢夺，那么在这个时钟周期内，总有一方申请的资源无法得到满足，这种情况就会导致结构冒险。</a:t>
            </a:r>
            <a:endParaRPr lang="en-US" altLang="zh-CN" sz="2000" dirty="0"/>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chemeClr val="tx2"/>
                </a:solidFill>
                <a:latin typeface="Times New Roman" panose="02020603050405020304" pitchFamily="18" charset="0"/>
                <a:cs typeface="Times New Roman" panose="02020603050405020304" pitchFamily="18" charset="0"/>
              </a:rPr>
              <a:t>结构冒险最经常发生在功能单元未能完全流水化的情况下，因此此时的功能单元不能满足每个时钟周期执行一条指令；或者某一资源不足以满足流水线中的指令组合，比如寄存器只有一个写端口，但是指令想在一个时钟周期内写两次。</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solidFill>
                  <a:srgbClr val="FF0000"/>
                </a:solidFill>
                <a:latin typeface="Times New Roman" panose="02020603050405020304" pitchFamily="18" charset="0"/>
                <a:cs typeface="Times New Roman" panose="02020603050405020304" pitchFamily="18" charset="0"/>
              </a:rPr>
              <a:t>结构冒险通常使用阻塞来解决</a:t>
            </a:r>
            <a:r>
              <a:rPr lang="zh-CN" altLang="en-US" sz="2000" dirty="0">
                <a:solidFill>
                  <a:schemeClr val="tx2"/>
                </a:solidFill>
                <a:latin typeface="Times New Roman" panose="02020603050405020304" pitchFamily="18" charset="0"/>
                <a:cs typeface="Times New Roman" panose="02020603050405020304" pitchFamily="18" charset="0"/>
              </a:rPr>
              <a:t>，只需要将流水线阻塞到所需单元可用即可。如果结构冒险很少发生，那么就不必耗费大量成本来避免它。当然，对于某些发生频率较高的结构冒险，最好的解决方式是增加资源数量，当资源数量能够满足需求，阻塞的频率就会大大降低。</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05713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可执行文件的生成</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p:txBody>
          <a:bodyPr/>
          <a:lstStyle/>
          <a:p>
            <a:r>
              <a:rPr lang="zh-CN" altLang="en-US" dirty="0"/>
              <a:t>从源程序到可执行程序</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3</a:t>
            </a:fld>
            <a:endParaRPr lang="zh-CN" altLang="en-US"/>
          </a:p>
        </p:txBody>
      </p:sp>
      <p:sp>
        <p:nvSpPr>
          <p:cNvPr id="8" name="椭圆 7">
            <a:extLst>
              <a:ext uri="{FF2B5EF4-FFF2-40B4-BE49-F238E27FC236}">
                <a16:creationId xmlns:a16="http://schemas.microsoft.com/office/drawing/2014/main" id="{E1483B00-925D-496F-89C9-8D6CC221E8D8}"/>
              </a:ext>
            </a:extLst>
          </p:cNvPr>
          <p:cNvSpPr/>
          <p:nvPr/>
        </p:nvSpPr>
        <p:spPr>
          <a:xfrm>
            <a:off x="8224816" y="1255006"/>
            <a:ext cx="1213244" cy="432728"/>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源代码</a:t>
            </a:r>
          </a:p>
        </p:txBody>
      </p:sp>
      <p:sp>
        <p:nvSpPr>
          <p:cNvPr id="9" name="矩形 8">
            <a:extLst>
              <a:ext uri="{FF2B5EF4-FFF2-40B4-BE49-F238E27FC236}">
                <a16:creationId xmlns:a16="http://schemas.microsoft.com/office/drawing/2014/main" id="{2EFB74BB-CBCC-4297-A9AD-3D8C96C6C59E}"/>
              </a:ext>
            </a:extLst>
          </p:cNvPr>
          <p:cNvSpPr/>
          <p:nvPr/>
        </p:nvSpPr>
        <p:spPr>
          <a:xfrm>
            <a:off x="7918998" y="1824618"/>
            <a:ext cx="1824880" cy="26493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srgbClr val="C00000"/>
                </a:solidFill>
                <a:effectLst/>
                <a:uLnTx/>
                <a:uFillTx/>
                <a:latin typeface="Times New Roman" panose="02020603050405020304" pitchFamily="18" charset="0"/>
                <a:ea typeface="黑体" panose="02010609060101010101" pitchFamily="49" charset="-122"/>
                <a:cs typeface="+mn-cs"/>
              </a:rPr>
              <a:t>预处理</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程序</a:t>
            </a:r>
          </a:p>
        </p:txBody>
      </p:sp>
      <p:sp>
        <p:nvSpPr>
          <p:cNvPr id="10" name="矩形 9">
            <a:extLst>
              <a:ext uri="{FF2B5EF4-FFF2-40B4-BE49-F238E27FC236}">
                <a16:creationId xmlns:a16="http://schemas.microsoft.com/office/drawing/2014/main" id="{85F2D7CC-E442-4DF6-950E-ACC08A559235}"/>
              </a:ext>
            </a:extLst>
          </p:cNvPr>
          <p:cNvSpPr/>
          <p:nvPr/>
        </p:nvSpPr>
        <p:spPr>
          <a:xfrm>
            <a:off x="7918998" y="2363320"/>
            <a:ext cx="1824880" cy="26493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词法分析程序</a:t>
            </a:r>
          </a:p>
        </p:txBody>
      </p:sp>
      <p:sp>
        <p:nvSpPr>
          <p:cNvPr id="11" name="矩形 10">
            <a:extLst>
              <a:ext uri="{FF2B5EF4-FFF2-40B4-BE49-F238E27FC236}">
                <a16:creationId xmlns:a16="http://schemas.microsoft.com/office/drawing/2014/main" id="{3A698ED9-D0AB-4E08-9FA0-DBA7CAD50446}"/>
              </a:ext>
            </a:extLst>
          </p:cNvPr>
          <p:cNvSpPr/>
          <p:nvPr/>
        </p:nvSpPr>
        <p:spPr>
          <a:xfrm>
            <a:off x="7918998" y="2902022"/>
            <a:ext cx="1824880" cy="26493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语法分析程序</a:t>
            </a:r>
          </a:p>
        </p:txBody>
      </p:sp>
      <p:sp>
        <p:nvSpPr>
          <p:cNvPr id="12" name="矩形 11">
            <a:extLst>
              <a:ext uri="{FF2B5EF4-FFF2-40B4-BE49-F238E27FC236}">
                <a16:creationId xmlns:a16="http://schemas.microsoft.com/office/drawing/2014/main" id="{41AE7E7F-6A09-4EEB-95CB-B3AC46DA19DA}"/>
              </a:ext>
            </a:extLst>
          </p:cNvPr>
          <p:cNvSpPr/>
          <p:nvPr/>
        </p:nvSpPr>
        <p:spPr>
          <a:xfrm>
            <a:off x="7918998" y="3440724"/>
            <a:ext cx="1824880" cy="26493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中间代码生成程序</a:t>
            </a:r>
          </a:p>
        </p:txBody>
      </p:sp>
      <p:sp>
        <p:nvSpPr>
          <p:cNvPr id="13" name="矩形 12">
            <a:extLst>
              <a:ext uri="{FF2B5EF4-FFF2-40B4-BE49-F238E27FC236}">
                <a16:creationId xmlns:a16="http://schemas.microsoft.com/office/drawing/2014/main" id="{BEF97D42-87FF-48DE-A312-849F714AEAE3}"/>
              </a:ext>
            </a:extLst>
          </p:cNvPr>
          <p:cNvSpPr/>
          <p:nvPr/>
        </p:nvSpPr>
        <p:spPr>
          <a:xfrm>
            <a:off x="7918998" y="3979425"/>
            <a:ext cx="1824880" cy="26493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代码优化程序</a:t>
            </a:r>
          </a:p>
        </p:txBody>
      </p:sp>
      <p:sp>
        <p:nvSpPr>
          <p:cNvPr id="14" name="矩形 13">
            <a:extLst>
              <a:ext uri="{FF2B5EF4-FFF2-40B4-BE49-F238E27FC236}">
                <a16:creationId xmlns:a16="http://schemas.microsoft.com/office/drawing/2014/main" id="{EDAB4312-B97E-4753-869A-B266FDF21E31}"/>
              </a:ext>
            </a:extLst>
          </p:cNvPr>
          <p:cNvSpPr/>
          <p:nvPr/>
        </p:nvSpPr>
        <p:spPr>
          <a:xfrm>
            <a:off x="7918998" y="4518127"/>
            <a:ext cx="1824880" cy="26493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srgbClr val="C00000"/>
                </a:solidFill>
                <a:effectLst/>
                <a:uLnTx/>
                <a:uFillTx/>
                <a:latin typeface="Times New Roman" panose="02020603050405020304" pitchFamily="18" charset="0"/>
                <a:ea typeface="黑体" panose="02010609060101010101" pitchFamily="49" charset="-122"/>
                <a:cs typeface="+mn-cs"/>
              </a:rPr>
              <a:t>汇编</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器</a:t>
            </a:r>
          </a:p>
        </p:txBody>
      </p:sp>
      <p:sp>
        <p:nvSpPr>
          <p:cNvPr id="15" name="椭圆 14">
            <a:extLst>
              <a:ext uri="{FF2B5EF4-FFF2-40B4-BE49-F238E27FC236}">
                <a16:creationId xmlns:a16="http://schemas.microsoft.com/office/drawing/2014/main" id="{1071962F-8567-48A1-A76C-147E666D8122}"/>
              </a:ext>
            </a:extLst>
          </p:cNvPr>
          <p:cNvSpPr/>
          <p:nvPr/>
        </p:nvSpPr>
        <p:spPr>
          <a:xfrm>
            <a:off x="8025014" y="5039165"/>
            <a:ext cx="1596769" cy="43272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目标代码</a:t>
            </a:r>
          </a:p>
        </p:txBody>
      </p:sp>
      <p:sp>
        <p:nvSpPr>
          <p:cNvPr id="16" name="矩形 15">
            <a:extLst>
              <a:ext uri="{FF2B5EF4-FFF2-40B4-BE49-F238E27FC236}">
                <a16:creationId xmlns:a16="http://schemas.microsoft.com/office/drawing/2014/main" id="{24EC7D66-D04F-4E5D-8432-9C9F2642C78A}"/>
              </a:ext>
            </a:extLst>
          </p:cNvPr>
          <p:cNvSpPr/>
          <p:nvPr/>
        </p:nvSpPr>
        <p:spPr>
          <a:xfrm>
            <a:off x="8147104" y="5703441"/>
            <a:ext cx="1368665" cy="26493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srgbClr val="C00000"/>
                </a:solidFill>
                <a:effectLst/>
                <a:uLnTx/>
                <a:uFillTx/>
                <a:latin typeface="Times New Roman" panose="02020603050405020304" pitchFamily="18" charset="0"/>
                <a:ea typeface="黑体" panose="02010609060101010101" pitchFamily="49" charset="-122"/>
                <a:cs typeface="+mn-cs"/>
              </a:rPr>
              <a:t>链接</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器</a:t>
            </a:r>
          </a:p>
        </p:txBody>
      </p:sp>
      <p:sp>
        <p:nvSpPr>
          <p:cNvPr id="17" name="椭圆 16">
            <a:extLst>
              <a:ext uri="{FF2B5EF4-FFF2-40B4-BE49-F238E27FC236}">
                <a16:creationId xmlns:a16="http://schemas.microsoft.com/office/drawing/2014/main" id="{E4AC9859-2A73-4780-A6F8-34E79D6D8367}"/>
              </a:ext>
            </a:extLst>
          </p:cNvPr>
          <p:cNvSpPr/>
          <p:nvPr/>
        </p:nvSpPr>
        <p:spPr>
          <a:xfrm>
            <a:off x="5973799" y="5564651"/>
            <a:ext cx="1644397" cy="5538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18" name="椭圆 17">
            <a:extLst>
              <a:ext uri="{FF2B5EF4-FFF2-40B4-BE49-F238E27FC236}">
                <a16:creationId xmlns:a16="http://schemas.microsoft.com/office/drawing/2014/main" id="{4E2920A8-9A3C-4C8E-A0BB-CD342D332584}"/>
              </a:ext>
            </a:extLst>
          </p:cNvPr>
          <p:cNvSpPr/>
          <p:nvPr/>
        </p:nvSpPr>
        <p:spPr>
          <a:xfrm>
            <a:off x="10049696" y="5538154"/>
            <a:ext cx="1644397" cy="58479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其他目标代码</a:t>
            </a:r>
          </a:p>
        </p:txBody>
      </p:sp>
      <p:sp>
        <p:nvSpPr>
          <p:cNvPr id="19" name="矩形: 圆角 16">
            <a:extLst>
              <a:ext uri="{FF2B5EF4-FFF2-40B4-BE49-F238E27FC236}">
                <a16:creationId xmlns:a16="http://schemas.microsoft.com/office/drawing/2014/main" id="{6522D6E4-D42C-4B43-8ED0-8396662997D2}"/>
              </a:ext>
            </a:extLst>
          </p:cNvPr>
          <p:cNvSpPr/>
          <p:nvPr/>
        </p:nvSpPr>
        <p:spPr>
          <a:xfrm>
            <a:off x="8145303" y="6244623"/>
            <a:ext cx="1368664" cy="42389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可执行程序</a:t>
            </a:r>
          </a:p>
        </p:txBody>
      </p:sp>
      <p:sp>
        <p:nvSpPr>
          <p:cNvPr id="20" name="矩形 19">
            <a:extLst>
              <a:ext uri="{FF2B5EF4-FFF2-40B4-BE49-F238E27FC236}">
                <a16:creationId xmlns:a16="http://schemas.microsoft.com/office/drawing/2014/main" id="{B5290997-B8E8-43CA-AA27-1D45F680BB00}"/>
              </a:ext>
            </a:extLst>
          </p:cNvPr>
          <p:cNvSpPr/>
          <p:nvPr/>
        </p:nvSpPr>
        <p:spPr>
          <a:xfrm>
            <a:off x="10967149" y="2357433"/>
            <a:ext cx="451209" cy="242563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出错处理程序</a:t>
            </a:r>
          </a:p>
        </p:txBody>
      </p:sp>
      <p:sp>
        <p:nvSpPr>
          <p:cNvPr id="21" name="文本框 20">
            <a:extLst>
              <a:ext uri="{FF2B5EF4-FFF2-40B4-BE49-F238E27FC236}">
                <a16:creationId xmlns:a16="http://schemas.microsoft.com/office/drawing/2014/main" id="{FD351DCC-B810-4B33-9DCE-2E0028BABAE1}"/>
              </a:ext>
            </a:extLst>
          </p:cNvPr>
          <p:cNvSpPr txBox="1"/>
          <p:nvPr/>
        </p:nvSpPr>
        <p:spPr>
          <a:xfrm>
            <a:off x="6702411" y="2764147"/>
            <a:ext cx="336791"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noProof="0" dirty="0">
                <a:ln>
                  <a:noFill/>
                </a:ln>
                <a:solidFill>
                  <a:srgbClr val="C00000"/>
                </a:solidFill>
                <a:effectLst/>
                <a:uLnTx/>
                <a:uFillTx/>
                <a:latin typeface="Times New Roman" panose="02020603050405020304" pitchFamily="18" charset="0"/>
                <a:ea typeface="黑体" panose="02010609060101010101" pitchFamily="49" charset="-122"/>
                <a:cs typeface="+mn-cs"/>
              </a:rPr>
              <a:t>编译</a:t>
            </a:r>
            <a:r>
              <a:rPr kumimoji="0" lang="zh-CN" altLang="en-US" sz="1600" b="0" i="0" u="none" strike="noStrike" kern="1200" cap="none" spc="0" normalizeH="0" noProof="0" dirty="0">
                <a:ln>
                  <a:noFill/>
                </a:ln>
                <a:solidFill>
                  <a:prstClr val="black"/>
                </a:solidFill>
                <a:effectLst/>
                <a:uLnTx/>
                <a:uFillTx/>
                <a:latin typeface="Times New Roman" panose="02020603050405020304" pitchFamily="18" charset="0"/>
                <a:ea typeface="黑体" panose="02010609060101010101" pitchFamily="49" charset="-122"/>
                <a:cs typeface="+mn-cs"/>
              </a:rPr>
              <a:t>阶段</a:t>
            </a:r>
          </a:p>
        </p:txBody>
      </p:sp>
      <p:cxnSp>
        <p:nvCxnSpPr>
          <p:cNvPr id="22" name="直接箭头连接符 20">
            <a:extLst>
              <a:ext uri="{FF2B5EF4-FFF2-40B4-BE49-F238E27FC236}">
                <a16:creationId xmlns:a16="http://schemas.microsoft.com/office/drawing/2014/main" id="{10FCF7E3-09BF-4CA7-8339-BACDB7B801A1}"/>
              </a:ext>
            </a:extLst>
          </p:cNvPr>
          <p:cNvCxnSpPr>
            <a:stCxn id="8" idx="4"/>
          </p:cNvCxnSpPr>
          <p:nvPr/>
        </p:nvCxnSpPr>
        <p:spPr>
          <a:xfrm flipH="1">
            <a:off x="8831435" y="1687734"/>
            <a:ext cx="3" cy="13688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32DD20DA-08EB-487F-BEB5-7B290BB9625A}"/>
              </a:ext>
            </a:extLst>
          </p:cNvPr>
          <p:cNvCxnSpPr>
            <a:stCxn id="9" idx="2"/>
            <a:endCxn id="10" idx="0"/>
          </p:cNvCxnSpPr>
          <p:nvPr/>
        </p:nvCxnSpPr>
        <p:spPr>
          <a:xfrm>
            <a:off x="8831437" y="2089554"/>
            <a:ext cx="0" cy="273766"/>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4">
            <a:extLst>
              <a:ext uri="{FF2B5EF4-FFF2-40B4-BE49-F238E27FC236}">
                <a16:creationId xmlns:a16="http://schemas.microsoft.com/office/drawing/2014/main" id="{240F78CF-27A3-414F-ACF7-F99E7AB7BF8E}"/>
              </a:ext>
            </a:extLst>
          </p:cNvPr>
          <p:cNvCxnSpPr>
            <a:stCxn id="10" idx="2"/>
          </p:cNvCxnSpPr>
          <p:nvPr/>
        </p:nvCxnSpPr>
        <p:spPr>
          <a:xfrm flipH="1">
            <a:off x="8831435" y="2628255"/>
            <a:ext cx="2" cy="273766"/>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6">
            <a:extLst>
              <a:ext uri="{FF2B5EF4-FFF2-40B4-BE49-F238E27FC236}">
                <a16:creationId xmlns:a16="http://schemas.microsoft.com/office/drawing/2014/main" id="{38298330-B92E-44D1-95B5-EE41C13D5794}"/>
              </a:ext>
            </a:extLst>
          </p:cNvPr>
          <p:cNvCxnSpPr>
            <a:stCxn id="11" idx="2"/>
            <a:endCxn id="12" idx="0"/>
          </p:cNvCxnSpPr>
          <p:nvPr/>
        </p:nvCxnSpPr>
        <p:spPr>
          <a:xfrm>
            <a:off x="8831437" y="3166957"/>
            <a:ext cx="0" cy="273766"/>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8">
            <a:extLst>
              <a:ext uri="{FF2B5EF4-FFF2-40B4-BE49-F238E27FC236}">
                <a16:creationId xmlns:a16="http://schemas.microsoft.com/office/drawing/2014/main" id="{55B6709B-B792-48C9-BE61-99A4EE7E74DA}"/>
              </a:ext>
            </a:extLst>
          </p:cNvPr>
          <p:cNvCxnSpPr>
            <a:stCxn id="12" idx="2"/>
          </p:cNvCxnSpPr>
          <p:nvPr/>
        </p:nvCxnSpPr>
        <p:spPr>
          <a:xfrm flipH="1">
            <a:off x="8831435" y="3705659"/>
            <a:ext cx="2" cy="25964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30">
            <a:extLst>
              <a:ext uri="{FF2B5EF4-FFF2-40B4-BE49-F238E27FC236}">
                <a16:creationId xmlns:a16="http://schemas.microsoft.com/office/drawing/2014/main" id="{16C1C6E7-262A-4558-8E49-90DE4798CF7A}"/>
              </a:ext>
            </a:extLst>
          </p:cNvPr>
          <p:cNvCxnSpPr>
            <a:stCxn id="13" idx="2"/>
            <a:endCxn id="14" idx="0"/>
          </p:cNvCxnSpPr>
          <p:nvPr/>
        </p:nvCxnSpPr>
        <p:spPr>
          <a:xfrm>
            <a:off x="8831437" y="4244361"/>
            <a:ext cx="0" cy="273766"/>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32">
            <a:extLst>
              <a:ext uri="{FF2B5EF4-FFF2-40B4-BE49-F238E27FC236}">
                <a16:creationId xmlns:a16="http://schemas.microsoft.com/office/drawing/2014/main" id="{BD17D226-7543-4980-905C-5FDCE7927191}"/>
              </a:ext>
            </a:extLst>
          </p:cNvPr>
          <p:cNvCxnSpPr>
            <a:stCxn id="14" idx="2"/>
            <a:endCxn id="15" idx="0"/>
          </p:cNvCxnSpPr>
          <p:nvPr/>
        </p:nvCxnSpPr>
        <p:spPr>
          <a:xfrm flipH="1">
            <a:off x="8823399" y="4783062"/>
            <a:ext cx="8039" cy="256103"/>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34">
            <a:extLst>
              <a:ext uri="{FF2B5EF4-FFF2-40B4-BE49-F238E27FC236}">
                <a16:creationId xmlns:a16="http://schemas.microsoft.com/office/drawing/2014/main" id="{644E91CB-097C-4E36-AE99-230CAABD4B94}"/>
              </a:ext>
            </a:extLst>
          </p:cNvPr>
          <p:cNvCxnSpPr>
            <a:stCxn id="15" idx="4"/>
            <a:endCxn id="16" idx="0"/>
          </p:cNvCxnSpPr>
          <p:nvPr/>
        </p:nvCxnSpPr>
        <p:spPr>
          <a:xfrm>
            <a:off x="8823399" y="5471894"/>
            <a:ext cx="8038" cy="231547"/>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36">
            <a:extLst>
              <a:ext uri="{FF2B5EF4-FFF2-40B4-BE49-F238E27FC236}">
                <a16:creationId xmlns:a16="http://schemas.microsoft.com/office/drawing/2014/main" id="{119282AB-8253-4A6E-AAC5-D8C072EF73A5}"/>
              </a:ext>
            </a:extLst>
          </p:cNvPr>
          <p:cNvCxnSpPr>
            <a:stCxn id="18" idx="2"/>
            <a:endCxn id="16" idx="3"/>
          </p:cNvCxnSpPr>
          <p:nvPr/>
        </p:nvCxnSpPr>
        <p:spPr>
          <a:xfrm flipH="1">
            <a:off x="9515769" y="5830551"/>
            <a:ext cx="533928" cy="5358"/>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8">
            <a:extLst>
              <a:ext uri="{FF2B5EF4-FFF2-40B4-BE49-F238E27FC236}">
                <a16:creationId xmlns:a16="http://schemas.microsoft.com/office/drawing/2014/main" id="{14793A64-787E-4CD0-9DFE-2EFA79F34C35}"/>
              </a:ext>
            </a:extLst>
          </p:cNvPr>
          <p:cNvCxnSpPr>
            <a:endCxn id="16" idx="1"/>
          </p:cNvCxnSpPr>
          <p:nvPr/>
        </p:nvCxnSpPr>
        <p:spPr>
          <a:xfrm>
            <a:off x="7613176" y="5835907"/>
            <a:ext cx="533928" cy="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40">
            <a:extLst>
              <a:ext uri="{FF2B5EF4-FFF2-40B4-BE49-F238E27FC236}">
                <a16:creationId xmlns:a16="http://schemas.microsoft.com/office/drawing/2014/main" id="{81EA2FF6-7177-4E41-90DC-7AF1B30ADF15}"/>
              </a:ext>
            </a:extLst>
          </p:cNvPr>
          <p:cNvCxnSpPr>
            <a:stCxn id="16" idx="2"/>
            <a:endCxn id="19" idx="0"/>
          </p:cNvCxnSpPr>
          <p:nvPr/>
        </p:nvCxnSpPr>
        <p:spPr>
          <a:xfrm flipH="1">
            <a:off x="8829635" y="5968376"/>
            <a:ext cx="1802" cy="276247"/>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42">
            <a:extLst>
              <a:ext uri="{FF2B5EF4-FFF2-40B4-BE49-F238E27FC236}">
                <a16:creationId xmlns:a16="http://schemas.microsoft.com/office/drawing/2014/main" id="{C5E1D9E3-AACD-490E-AFA4-B9BEA4C9C01D}"/>
              </a:ext>
            </a:extLst>
          </p:cNvPr>
          <p:cNvCxnSpPr>
            <a:stCxn id="10" idx="3"/>
          </p:cNvCxnSpPr>
          <p:nvPr/>
        </p:nvCxnSpPr>
        <p:spPr>
          <a:xfrm>
            <a:off x="9743877" y="2495788"/>
            <a:ext cx="1223271"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44">
            <a:extLst>
              <a:ext uri="{FF2B5EF4-FFF2-40B4-BE49-F238E27FC236}">
                <a16:creationId xmlns:a16="http://schemas.microsoft.com/office/drawing/2014/main" id="{5DF5CB93-4C5B-4EC3-B01C-D4674861AEE0}"/>
              </a:ext>
            </a:extLst>
          </p:cNvPr>
          <p:cNvCxnSpPr>
            <a:stCxn id="11" idx="3"/>
          </p:cNvCxnSpPr>
          <p:nvPr/>
        </p:nvCxnSpPr>
        <p:spPr>
          <a:xfrm>
            <a:off x="9743877" y="3034489"/>
            <a:ext cx="1223271"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46">
            <a:extLst>
              <a:ext uri="{FF2B5EF4-FFF2-40B4-BE49-F238E27FC236}">
                <a16:creationId xmlns:a16="http://schemas.microsoft.com/office/drawing/2014/main" id="{AABFE052-5437-4F93-B9BC-AC8D3B7B04D7}"/>
              </a:ext>
            </a:extLst>
          </p:cNvPr>
          <p:cNvCxnSpPr>
            <a:endCxn id="20" idx="1"/>
          </p:cNvCxnSpPr>
          <p:nvPr/>
        </p:nvCxnSpPr>
        <p:spPr>
          <a:xfrm>
            <a:off x="9743877" y="3570247"/>
            <a:ext cx="1223271"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48">
            <a:extLst>
              <a:ext uri="{FF2B5EF4-FFF2-40B4-BE49-F238E27FC236}">
                <a16:creationId xmlns:a16="http://schemas.microsoft.com/office/drawing/2014/main" id="{35DE3D77-1D76-480D-9D18-AD86C60F4B9E}"/>
              </a:ext>
            </a:extLst>
          </p:cNvPr>
          <p:cNvCxnSpPr>
            <a:stCxn id="13" idx="3"/>
          </p:cNvCxnSpPr>
          <p:nvPr/>
        </p:nvCxnSpPr>
        <p:spPr>
          <a:xfrm>
            <a:off x="9743877" y="4111893"/>
            <a:ext cx="1223271"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50">
            <a:extLst>
              <a:ext uri="{FF2B5EF4-FFF2-40B4-BE49-F238E27FC236}">
                <a16:creationId xmlns:a16="http://schemas.microsoft.com/office/drawing/2014/main" id="{2D7F2DA9-4DB9-44E5-9BC0-052D17BDDB99}"/>
              </a:ext>
            </a:extLst>
          </p:cNvPr>
          <p:cNvCxnSpPr/>
          <p:nvPr/>
        </p:nvCxnSpPr>
        <p:spPr>
          <a:xfrm>
            <a:off x="9743877" y="4650595"/>
            <a:ext cx="1223271" cy="0"/>
          </a:xfrm>
          <a:prstGeom prst="straightConnector1">
            <a:avLst/>
          </a:prstGeom>
          <a:ln w="15875">
            <a:solidFill>
              <a:schemeClr val="tx1"/>
            </a:solidFill>
            <a:headEnd type="stealth"/>
            <a:tailEnd type="triangle"/>
          </a:ln>
        </p:spPr>
        <p:style>
          <a:lnRef idx="1">
            <a:schemeClr val="accent1"/>
          </a:lnRef>
          <a:fillRef idx="0">
            <a:schemeClr val="accent1"/>
          </a:fillRef>
          <a:effectRef idx="0">
            <a:schemeClr val="accent1"/>
          </a:effectRef>
          <a:fontRef idx="minor">
            <a:schemeClr val="tx1"/>
          </a:fontRef>
        </p:style>
      </p:cxnSp>
      <p:grpSp>
        <p:nvGrpSpPr>
          <p:cNvPr id="38" name="组合 37">
            <a:extLst>
              <a:ext uri="{FF2B5EF4-FFF2-40B4-BE49-F238E27FC236}">
                <a16:creationId xmlns:a16="http://schemas.microsoft.com/office/drawing/2014/main" id="{7D5ABCF9-C02C-4D89-AEF9-71D5C3F11863}"/>
              </a:ext>
            </a:extLst>
          </p:cNvPr>
          <p:cNvGrpSpPr/>
          <p:nvPr/>
        </p:nvGrpSpPr>
        <p:grpSpPr>
          <a:xfrm>
            <a:off x="7047557" y="2472238"/>
            <a:ext cx="573974" cy="1648486"/>
            <a:chOff x="4393459" y="1651000"/>
            <a:chExt cx="545248" cy="1778000"/>
          </a:xfrm>
        </p:grpSpPr>
        <p:cxnSp>
          <p:nvCxnSpPr>
            <p:cNvPr id="39" name="直接连接符 52">
              <a:extLst>
                <a:ext uri="{FF2B5EF4-FFF2-40B4-BE49-F238E27FC236}">
                  <a16:creationId xmlns:a16="http://schemas.microsoft.com/office/drawing/2014/main" id="{6EA937DB-B139-40F9-A940-CB4193201A22}"/>
                </a:ext>
              </a:extLst>
            </p:cNvPr>
            <p:cNvCxnSpPr/>
            <p:nvPr/>
          </p:nvCxnSpPr>
          <p:spPr>
            <a:xfrm flipH="1">
              <a:off x="4641850" y="1651000"/>
              <a:ext cx="296857"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54">
              <a:extLst>
                <a:ext uri="{FF2B5EF4-FFF2-40B4-BE49-F238E27FC236}">
                  <a16:creationId xmlns:a16="http://schemas.microsoft.com/office/drawing/2014/main" id="{A7FFB801-A0A3-482E-868C-8F53EE08781B}"/>
                </a:ext>
              </a:extLst>
            </p:cNvPr>
            <p:cNvCxnSpPr/>
            <p:nvPr/>
          </p:nvCxnSpPr>
          <p:spPr>
            <a:xfrm>
              <a:off x="4641850" y="1651000"/>
              <a:ext cx="0" cy="177800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56">
              <a:extLst>
                <a:ext uri="{FF2B5EF4-FFF2-40B4-BE49-F238E27FC236}">
                  <a16:creationId xmlns:a16="http://schemas.microsoft.com/office/drawing/2014/main" id="{587C8BAE-DA91-4811-B16C-7BCD17A64B40}"/>
                </a:ext>
              </a:extLst>
            </p:cNvPr>
            <p:cNvCxnSpPr/>
            <p:nvPr/>
          </p:nvCxnSpPr>
          <p:spPr>
            <a:xfrm flipV="1">
              <a:off x="4641850" y="3419475"/>
              <a:ext cx="296857" cy="952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58">
              <a:extLst>
                <a:ext uri="{FF2B5EF4-FFF2-40B4-BE49-F238E27FC236}">
                  <a16:creationId xmlns:a16="http://schemas.microsoft.com/office/drawing/2014/main" id="{FABDFFD3-5C00-4F51-9223-1497A75F5605}"/>
                </a:ext>
              </a:extLst>
            </p:cNvPr>
            <p:cNvCxnSpPr/>
            <p:nvPr/>
          </p:nvCxnSpPr>
          <p:spPr>
            <a:xfrm flipH="1">
              <a:off x="4393459" y="2454525"/>
              <a:ext cx="24839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 name="文本框 2">
            <a:extLst>
              <a:ext uri="{FF2B5EF4-FFF2-40B4-BE49-F238E27FC236}">
                <a16:creationId xmlns:a16="http://schemas.microsoft.com/office/drawing/2014/main" id="{D24625BB-951E-42FA-927D-3B48647FDF85}"/>
              </a:ext>
            </a:extLst>
          </p:cNvPr>
          <p:cNvSpPr txBox="1"/>
          <p:nvPr/>
        </p:nvSpPr>
        <p:spPr>
          <a:xfrm>
            <a:off x="586854" y="1637731"/>
            <a:ext cx="5302445" cy="4247317"/>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solidFill>
                  <a:srgbClr val="FF0000"/>
                </a:solidFill>
              </a:rPr>
              <a:t>预处理</a:t>
            </a:r>
            <a:r>
              <a:rPr lang="zh-CN" altLang="en-US" dirty="0"/>
              <a:t>：预处理是生成可执行目标文件的第一步。主要是对头文件、宏定义以及特殊符号进行处理。</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solidFill>
                  <a:srgbClr val="FF0000"/>
                </a:solidFill>
              </a:rPr>
              <a:t>编译</a:t>
            </a:r>
            <a:r>
              <a:rPr lang="zh-CN" altLang="en-US" dirty="0"/>
              <a:t>：编译是生成可执行目标文件的第二步。它将经过预处理的高级语言源代码后编译生成汇编语言程序。</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solidFill>
                  <a:srgbClr val="FF0000"/>
                </a:solidFill>
              </a:rPr>
              <a:t>汇编</a:t>
            </a:r>
            <a:r>
              <a:rPr lang="zh-CN" altLang="en-US" dirty="0"/>
              <a:t>：汇编是生成可执行目标文件的第三步。编译后生成的汇编语言程序由汇编程序翻译成带有偏移量的机器语言指令，并把这些指令打包生成可重定位目标文件。</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solidFill>
                  <a:srgbClr val="FF0000"/>
                </a:solidFill>
              </a:rPr>
              <a:t>链接</a:t>
            </a:r>
            <a:r>
              <a:rPr lang="zh-CN" altLang="en-US" dirty="0"/>
              <a:t>：链接是最后一步。它以汇编生成的多个可重定位目标文件和库文件作为输入，并将它们组合生成单个可执行目标文件。</a:t>
            </a:r>
            <a:endParaRPr lang="en-US" altLang="zh-CN" dirty="0"/>
          </a:p>
        </p:txBody>
      </p:sp>
    </p:spTree>
    <p:extLst>
      <p:ext uri="{BB962C8B-B14F-4D97-AF65-F5344CB8AC3E}">
        <p14:creationId xmlns:p14="http://schemas.microsoft.com/office/powerpoint/2010/main" val="1104776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25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50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par>
                                <p:cTn id="15" presetID="10" presetClass="entr" presetSubtype="0" fill="hold" grpId="0" nodeType="withEffect">
                                  <p:stCondLst>
                                    <p:cond delay="75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par>
                                <p:cTn id="23" presetID="22" presetClass="entr" presetSubtype="1" fill="hold" nodeType="withEffect">
                                  <p:stCondLst>
                                    <p:cond delay="250"/>
                                  </p:stCondLst>
                                  <p:childTnLst>
                                    <p:set>
                                      <p:cBhvr>
                                        <p:cTn id="24" dur="1" fill="hold">
                                          <p:stCondLst>
                                            <p:cond delay="0"/>
                                          </p:stCondLst>
                                        </p:cTn>
                                        <p:tgtEl>
                                          <p:spTgt spid="23"/>
                                        </p:tgtEl>
                                        <p:attrNameLst>
                                          <p:attrName>style.visibility</p:attrName>
                                        </p:attrNameLst>
                                      </p:cBhvr>
                                      <p:to>
                                        <p:strVal val="visible"/>
                                      </p:to>
                                    </p:set>
                                    <p:animEffect transition="in" filter="wipe(up)">
                                      <p:cBhvr>
                                        <p:cTn id="25" dur="500"/>
                                        <p:tgtEl>
                                          <p:spTgt spid="23"/>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22" presetClass="entr" presetSubtype="1" fill="hold" nodeType="withEffect">
                                  <p:stCondLst>
                                    <p:cond delay="750"/>
                                  </p:stCondLst>
                                  <p:childTnLst>
                                    <p:set>
                                      <p:cBhvr>
                                        <p:cTn id="30" dur="1" fill="hold">
                                          <p:stCondLst>
                                            <p:cond delay="0"/>
                                          </p:stCondLst>
                                        </p:cTn>
                                        <p:tgtEl>
                                          <p:spTgt spid="24"/>
                                        </p:tgtEl>
                                        <p:attrNameLst>
                                          <p:attrName>style.visibility</p:attrName>
                                        </p:attrNameLst>
                                      </p:cBhvr>
                                      <p:to>
                                        <p:strVal val="visible"/>
                                      </p:to>
                                    </p:set>
                                    <p:animEffect transition="in" filter="wipe(up)">
                                      <p:cBhvr>
                                        <p:cTn id="31" dur="500"/>
                                        <p:tgtEl>
                                          <p:spTgt spid="24"/>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22" presetClass="entr" presetSubtype="1" fill="hold" nodeType="withEffect">
                                  <p:stCondLst>
                                    <p:cond delay="1250"/>
                                  </p:stCondLst>
                                  <p:childTnLst>
                                    <p:set>
                                      <p:cBhvr>
                                        <p:cTn id="36" dur="1" fill="hold">
                                          <p:stCondLst>
                                            <p:cond delay="0"/>
                                          </p:stCondLst>
                                        </p:cTn>
                                        <p:tgtEl>
                                          <p:spTgt spid="25"/>
                                        </p:tgtEl>
                                        <p:attrNameLst>
                                          <p:attrName>style.visibility</p:attrName>
                                        </p:attrNameLst>
                                      </p:cBhvr>
                                      <p:to>
                                        <p:strVal val="visible"/>
                                      </p:to>
                                    </p:set>
                                    <p:animEffect transition="in" filter="wipe(up)">
                                      <p:cBhvr>
                                        <p:cTn id="37" dur="500"/>
                                        <p:tgtEl>
                                          <p:spTgt spid="25"/>
                                        </p:tgtEl>
                                      </p:cBhvr>
                                    </p:animEffect>
                                  </p:childTnLst>
                                </p:cTn>
                              </p:par>
                              <p:par>
                                <p:cTn id="38" presetID="10" presetClass="entr" presetSubtype="0" fill="hold" grpId="0" nodeType="withEffect">
                                  <p:stCondLst>
                                    <p:cond delay="150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500"/>
                                        <p:tgtEl>
                                          <p:spTgt spid="12"/>
                                        </p:tgtEl>
                                      </p:cBhvr>
                                    </p:animEffect>
                                  </p:childTnLst>
                                </p:cTn>
                              </p:par>
                              <p:par>
                                <p:cTn id="41" presetID="22" presetClass="entr" presetSubtype="1" fill="hold" nodeType="withEffect">
                                  <p:stCondLst>
                                    <p:cond delay="1750"/>
                                  </p:stCondLst>
                                  <p:childTnLst>
                                    <p:set>
                                      <p:cBhvr>
                                        <p:cTn id="42" dur="1" fill="hold">
                                          <p:stCondLst>
                                            <p:cond delay="0"/>
                                          </p:stCondLst>
                                        </p:cTn>
                                        <p:tgtEl>
                                          <p:spTgt spid="26"/>
                                        </p:tgtEl>
                                        <p:attrNameLst>
                                          <p:attrName>style.visibility</p:attrName>
                                        </p:attrNameLst>
                                      </p:cBhvr>
                                      <p:to>
                                        <p:strVal val="visible"/>
                                      </p:to>
                                    </p:set>
                                    <p:animEffect transition="in" filter="wipe(up)">
                                      <p:cBhvr>
                                        <p:cTn id="43" dur="500"/>
                                        <p:tgtEl>
                                          <p:spTgt spid="26"/>
                                        </p:tgtEl>
                                      </p:cBhvr>
                                    </p:animEffect>
                                  </p:childTnLst>
                                </p:cTn>
                              </p:par>
                              <p:par>
                                <p:cTn id="44" presetID="10" presetClass="entr" presetSubtype="0" fill="hold" grpId="0" nodeType="withEffect">
                                  <p:stCondLst>
                                    <p:cond delay="200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childTnLst>
                                </p:cTn>
                              </p:par>
                            </p:childTnLst>
                          </p:cTn>
                        </p:par>
                        <p:par>
                          <p:cTn id="47" fill="hold">
                            <p:stCondLst>
                              <p:cond delay="2500"/>
                            </p:stCondLst>
                            <p:childTnLst>
                              <p:par>
                                <p:cTn id="48" presetID="22" presetClass="entr" presetSubtype="1" fill="hold" nodeType="after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wipe(up)">
                                      <p:cBhvr>
                                        <p:cTn id="50" dur="500"/>
                                        <p:tgtEl>
                                          <p:spTgt spid="38"/>
                                        </p:tgtEl>
                                      </p:cBhvr>
                                    </p:animEffect>
                                  </p:childTnLst>
                                </p:cTn>
                              </p:par>
                            </p:childTnLst>
                          </p:cTn>
                        </p:par>
                        <p:par>
                          <p:cTn id="51" fill="hold">
                            <p:stCondLst>
                              <p:cond delay="3000"/>
                            </p:stCondLst>
                            <p:childTnLst>
                              <p:par>
                                <p:cTn id="52" presetID="22" presetClass="entr" presetSubtype="1" fill="hold" grpId="0" nodeType="after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wipe(up)">
                                      <p:cBhvr>
                                        <p:cTn id="54" dur="500"/>
                                        <p:tgtEl>
                                          <p:spTgt spid="21"/>
                                        </p:tgtEl>
                                      </p:cBhvr>
                                    </p:animEffect>
                                  </p:childTnLst>
                                </p:cTn>
                              </p:par>
                              <p:par>
                                <p:cTn id="55" presetID="22" presetClass="entr" presetSubtype="8" fill="hold" nodeType="with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wipe(left)">
                                      <p:cBhvr>
                                        <p:cTn id="57" dur="500"/>
                                        <p:tgtEl>
                                          <p:spTgt spid="33"/>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20"/>
                                        </p:tgtEl>
                                        <p:attrNameLst>
                                          <p:attrName>style.visibility</p:attrName>
                                        </p:attrNameLst>
                                      </p:cBhvr>
                                      <p:to>
                                        <p:strVal val="visible"/>
                                      </p:to>
                                    </p:set>
                                    <p:animEffect transition="in" filter="wipe(left)">
                                      <p:cBhvr>
                                        <p:cTn id="60" dur="500"/>
                                        <p:tgtEl>
                                          <p:spTgt spid="20"/>
                                        </p:tgtEl>
                                      </p:cBhvr>
                                    </p:animEffect>
                                  </p:childTnLst>
                                </p:cTn>
                              </p:par>
                              <p:par>
                                <p:cTn id="61" presetID="22" presetClass="entr" presetSubtype="8" fill="hold" nodeType="with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500"/>
                                        <p:tgtEl>
                                          <p:spTgt spid="34"/>
                                        </p:tgtEl>
                                      </p:cBhvr>
                                    </p:animEffect>
                                  </p:childTnLst>
                                </p:cTn>
                              </p:par>
                              <p:par>
                                <p:cTn id="64" presetID="22" presetClass="entr" presetSubtype="8" fill="hold" nodeType="with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wipe(left)">
                                      <p:cBhvr>
                                        <p:cTn id="66" dur="500"/>
                                        <p:tgtEl>
                                          <p:spTgt spid="35"/>
                                        </p:tgtEl>
                                      </p:cBhvr>
                                    </p:animEffect>
                                  </p:childTnLst>
                                </p:cTn>
                              </p:par>
                              <p:par>
                                <p:cTn id="67" presetID="22" presetClass="entr" presetSubtype="8" fill="hold" nodeType="withEffect">
                                  <p:stCondLst>
                                    <p:cond delay="0"/>
                                  </p:stCondLst>
                                  <p:childTnLst>
                                    <p:set>
                                      <p:cBhvr>
                                        <p:cTn id="68" dur="1" fill="hold">
                                          <p:stCondLst>
                                            <p:cond delay="0"/>
                                          </p:stCondLst>
                                        </p:cTn>
                                        <p:tgtEl>
                                          <p:spTgt spid="36"/>
                                        </p:tgtEl>
                                        <p:attrNameLst>
                                          <p:attrName>style.visibility</p:attrName>
                                        </p:attrNameLst>
                                      </p:cBhvr>
                                      <p:to>
                                        <p:strVal val="visible"/>
                                      </p:to>
                                    </p:set>
                                    <p:animEffect transition="in" filter="wipe(left)">
                                      <p:cBhvr>
                                        <p:cTn id="69" dur="500"/>
                                        <p:tgtEl>
                                          <p:spTgt spid="3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3">
                                            <p:txEl>
                                              <p:pRg st="4" end="4"/>
                                            </p:txEl>
                                          </p:spTgt>
                                        </p:tgtEl>
                                        <p:attrNameLst>
                                          <p:attrName>style.visibility</p:attrName>
                                        </p:attrNameLst>
                                      </p:cBhvr>
                                      <p:to>
                                        <p:strVal val="visible"/>
                                      </p:to>
                                    </p:set>
                                    <p:animEffect transition="in" filter="fade">
                                      <p:cBhvr>
                                        <p:cTn id="74" dur="500"/>
                                        <p:tgtEl>
                                          <p:spTgt spid="3">
                                            <p:txEl>
                                              <p:pRg st="4" end="4"/>
                                            </p:txEl>
                                          </p:spTgt>
                                        </p:tgtEl>
                                      </p:cBhvr>
                                    </p:animEffect>
                                  </p:childTnLst>
                                </p:cTn>
                              </p:par>
                              <p:par>
                                <p:cTn id="75" presetID="22" presetClass="entr" presetSubtype="1" fill="hold" nodeType="withEffect">
                                  <p:stCondLst>
                                    <p:cond delay="0"/>
                                  </p:stCondLst>
                                  <p:childTnLst>
                                    <p:set>
                                      <p:cBhvr>
                                        <p:cTn id="76" dur="1" fill="hold">
                                          <p:stCondLst>
                                            <p:cond delay="0"/>
                                          </p:stCondLst>
                                        </p:cTn>
                                        <p:tgtEl>
                                          <p:spTgt spid="27"/>
                                        </p:tgtEl>
                                        <p:attrNameLst>
                                          <p:attrName>style.visibility</p:attrName>
                                        </p:attrNameLst>
                                      </p:cBhvr>
                                      <p:to>
                                        <p:strVal val="visible"/>
                                      </p:to>
                                    </p:set>
                                    <p:animEffect transition="in" filter="wipe(up)">
                                      <p:cBhvr>
                                        <p:cTn id="77" dur="500"/>
                                        <p:tgtEl>
                                          <p:spTgt spid="27"/>
                                        </p:tgtEl>
                                      </p:cBhvr>
                                    </p:animEffect>
                                  </p:childTnLst>
                                </p:cTn>
                              </p:par>
                              <p:par>
                                <p:cTn id="78" presetID="10" presetClass="entr" presetSubtype="0" fill="hold" grpId="0" nodeType="withEffect">
                                  <p:stCondLst>
                                    <p:cond delay="250"/>
                                  </p:stCondLst>
                                  <p:childTnLst>
                                    <p:set>
                                      <p:cBhvr>
                                        <p:cTn id="79" dur="1" fill="hold">
                                          <p:stCondLst>
                                            <p:cond delay="0"/>
                                          </p:stCondLst>
                                        </p:cTn>
                                        <p:tgtEl>
                                          <p:spTgt spid="14"/>
                                        </p:tgtEl>
                                        <p:attrNameLst>
                                          <p:attrName>style.visibility</p:attrName>
                                        </p:attrNameLst>
                                      </p:cBhvr>
                                      <p:to>
                                        <p:strVal val="visible"/>
                                      </p:to>
                                    </p:set>
                                    <p:animEffect transition="in" filter="fade">
                                      <p:cBhvr>
                                        <p:cTn id="80" dur="500"/>
                                        <p:tgtEl>
                                          <p:spTgt spid="14"/>
                                        </p:tgtEl>
                                      </p:cBhvr>
                                    </p:animEffect>
                                  </p:childTnLst>
                                </p:cTn>
                              </p:par>
                              <p:par>
                                <p:cTn id="81" presetID="22" presetClass="entr" presetSubtype="4" fill="hold" nodeType="withEffect">
                                  <p:stCondLst>
                                    <p:cond delay="500"/>
                                  </p:stCondLst>
                                  <p:childTnLst>
                                    <p:set>
                                      <p:cBhvr>
                                        <p:cTn id="82" dur="1" fill="hold">
                                          <p:stCondLst>
                                            <p:cond delay="0"/>
                                          </p:stCondLst>
                                        </p:cTn>
                                        <p:tgtEl>
                                          <p:spTgt spid="37"/>
                                        </p:tgtEl>
                                        <p:attrNameLst>
                                          <p:attrName>style.visibility</p:attrName>
                                        </p:attrNameLst>
                                      </p:cBhvr>
                                      <p:to>
                                        <p:strVal val="visible"/>
                                      </p:to>
                                    </p:set>
                                    <p:animEffect transition="in" filter="wipe(down)">
                                      <p:cBhvr>
                                        <p:cTn id="83" dur="500"/>
                                        <p:tgtEl>
                                          <p:spTgt spid="37"/>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3">
                                            <p:txEl>
                                              <p:pRg st="6" end="6"/>
                                            </p:txEl>
                                          </p:spTgt>
                                        </p:tgtEl>
                                        <p:attrNameLst>
                                          <p:attrName>style.visibility</p:attrName>
                                        </p:attrNameLst>
                                      </p:cBhvr>
                                      <p:to>
                                        <p:strVal val="visible"/>
                                      </p:to>
                                    </p:set>
                                    <p:animEffect transition="in" filter="fade">
                                      <p:cBhvr>
                                        <p:cTn id="88" dur="500"/>
                                        <p:tgtEl>
                                          <p:spTgt spid="3">
                                            <p:txEl>
                                              <p:pRg st="6" end="6"/>
                                            </p:txEl>
                                          </p:spTgt>
                                        </p:tgtEl>
                                      </p:cBhvr>
                                    </p:animEffect>
                                  </p:childTnLst>
                                </p:cTn>
                              </p:par>
                              <p:par>
                                <p:cTn id="89" presetID="22" presetClass="entr" presetSubtype="1" fill="hold" nodeType="withEffect">
                                  <p:stCondLst>
                                    <p:cond delay="0"/>
                                  </p:stCondLst>
                                  <p:childTnLst>
                                    <p:set>
                                      <p:cBhvr>
                                        <p:cTn id="90" dur="1" fill="hold">
                                          <p:stCondLst>
                                            <p:cond delay="0"/>
                                          </p:stCondLst>
                                        </p:cTn>
                                        <p:tgtEl>
                                          <p:spTgt spid="28"/>
                                        </p:tgtEl>
                                        <p:attrNameLst>
                                          <p:attrName>style.visibility</p:attrName>
                                        </p:attrNameLst>
                                      </p:cBhvr>
                                      <p:to>
                                        <p:strVal val="visible"/>
                                      </p:to>
                                    </p:set>
                                    <p:animEffect transition="in" filter="wipe(up)">
                                      <p:cBhvr>
                                        <p:cTn id="91" dur="500"/>
                                        <p:tgtEl>
                                          <p:spTgt spid="28"/>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15"/>
                                        </p:tgtEl>
                                        <p:attrNameLst>
                                          <p:attrName>style.visibility</p:attrName>
                                        </p:attrNameLst>
                                      </p:cBhvr>
                                      <p:to>
                                        <p:strVal val="visible"/>
                                      </p:to>
                                    </p:set>
                                    <p:animEffect transition="in" filter="fade">
                                      <p:cBhvr>
                                        <p:cTn id="94" dur="500"/>
                                        <p:tgtEl>
                                          <p:spTgt spid="15"/>
                                        </p:tgtEl>
                                      </p:cBhvr>
                                    </p:animEffect>
                                  </p:childTnLst>
                                </p:cTn>
                              </p:par>
                              <p:par>
                                <p:cTn id="95" presetID="22" presetClass="entr" presetSubtype="1" fill="hold" nodeType="withEffect">
                                  <p:stCondLst>
                                    <p:cond delay="0"/>
                                  </p:stCondLst>
                                  <p:childTnLst>
                                    <p:set>
                                      <p:cBhvr>
                                        <p:cTn id="96" dur="1" fill="hold">
                                          <p:stCondLst>
                                            <p:cond delay="0"/>
                                          </p:stCondLst>
                                        </p:cTn>
                                        <p:tgtEl>
                                          <p:spTgt spid="29"/>
                                        </p:tgtEl>
                                        <p:attrNameLst>
                                          <p:attrName>style.visibility</p:attrName>
                                        </p:attrNameLst>
                                      </p:cBhvr>
                                      <p:to>
                                        <p:strVal val="visible"/>
                                      </p:to>
                                    </p:set>
                                    <p:animEffect transition="in" filter="wipe(up)">
                                      <p:cBhvr>
                                        <p:cTn id="97" dur="500"/>
                                        <p:tgtEl>
                                          <p:spTgt spid="29"/>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16"/>
                                        </p:tgtEl>
                                        <p:attrNameLst>
                                          <p:attrName>style.visibility</p:attrName>
                                        </p:attrNameLst>
                                      </p:cBhvr>
                                      <p:to>
                                        <p:strVal val="visible"/>
                                      </p:to>
                                    </p:set>
                                    <p:animEffect transition="in" filter="fade">
                                      <p:cBhvr>
                                        <p:cTn id="100" dur="500"/>
                                        <p:tgtEl>
                                          <p:spTgt spid="16"/>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17"/>
                                        </p:tgtEl>
                                        <p:attrNameLst>
                                          <p:attrName>style.visibility</p:attrName>
                                        </p:attrNameLst>
                                      </p:cBhvr>
                                      <p:to>
                                        <p:strVal val="visible"/>
                                      </p:to>
                                    </p:set>
                                    <p:animEffect transition="in" filter="fade">
                                      <p:cBhvr>
                                        <p:cTn id="103" dur="500"/>
                                        <p:tgtEl>
                                          <p:spTgt spid="17"/>
                                        </p:tgtEl>
                                      </p:cBhvr>
                                    </p:animEffect>
                                  </p:childTnLst>
                                </p:cTn>
                              </p:par>
                              <p:par>
                                <p:cTn id="104" presetID="22" presetClass="entr" presetSubtype="8" fill="hold" nodeType="withEffect">
                                  <p:stCondLst>
                                    <p:cond delay="0"/>
                                  </p:stCondLst>
                                  <p:childTnLst>
                                    <p:set>
                                      <p:cBhvr>
                                        <p:cTn id="105" dur="1" fill="hold">
                                          <p:stCondLst>
                                            <p:cond delay="0"/>
                                          </p:stCondLst>
                                        </p:cTn>
                                        <p:tgtEl>
                                          <p:spTgt spid="31"/>
                                        </p:tgtEl>
                                        <p:attrNameLst>
                                          <p:attrName>style.visibility</p:attrName>
                                        </p:attrNameLst>
                                      </p:cBhvr>
                                      <p:to>
                                        <p:strVal val="visible"/>
                                      </p:to>
                                    </p:set>
                                    <p:animEffect transition="in" filter="wipe(left)">
                                      <p:cBhvr>
                                        <p:cTn id="106" dur="500"/>
                                        <p:tgtEl>
                                          <p:spTgt spid="31"/>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18"/>
                                        </p:tgtEl>
                                        <p:attrNameLst>
                                          <p:attrName>style.visibility</p:attrName>
                                        </p:attrNameLst>
                                      </p:cBhvr>
                                      <p:to>
                                        <p:strVal val="visible"/>
                                      </p:to>
                                    </p:set>
                                    <p:animEffect transition="in" filter="fade">
                                      <p:cBhvr>
                                        <p:cTn id="109" dur="500"/>
                                        <p:tgtEl>
                                          <p:spTgt spid="18"/>
                                        </p:tgtEl>
                                      </p:cBhvr>
                                    </p:animEffect>
                                  </p:childTnLst>
                                </p:cTn>
                              </p:par>
                              <p:par>
                                <p:cTn id="110" presetID="16" presetClass="entr" presetSubtype="37" fill="hold" nodeType="withEffect">
                                  <p:stCondLst>
                                    <p:cond delay="0"/>
                                  </p:stCondLst>
                                  <p:childTnLst>
                                    <p:set>
                                      <p:cBhvr>
                                        <p:cTn id="111" dur="1" fill="hold">
                                          <p:stCondLst>
                                            <p:cond delay="0"/>
                                          </p:stCondLst>
                                        </p:cTn>
                                        <p:tgtEl>
                                          <p:spTgt spid="30"/>
                                        </p:tgtEl>
                                        <p:attrNameLst>
                                          <p:attrName>style.visibility</p:attrName>
                                        </p:attrNameLst>
                                      </p:cBhvr>
                                      <p:to>
                                        <p:strVal val="visible"/>
                                      </p:to>
                                    </p:set>
                                    <p:animEffect transition="in" filter="barn(outVertical)">
                                      <p:cBhvr>
                                        <p:cTn id="112" dur="500"/>
                                        <p:tgtEl>
                                          <p:spTgt spid="30"/>
                                        </p:tgtEl>
                                      </p:cBhvr>
                                    </p:animEffect>
                                  </p:childTnLst>
                                </p:cTn>
                              </p:par>
                              <p:par>
                                <p:cTn id="113" presetID="22" presetClass="entr" presetSubtype="1" fill="hold" nodeType="withEffect">
                                  <p:stCondLst>
                                    <p:cond delay="0"/>
                                  </p:stCondLst>
                                  <p:childTnLst>
                                    <p:set>
                                      <p:cBhvr>
                                        <p:cTn id="114" dur="1" fill="hold">
                                          <p:stCondLst>
                                            <p:cond delay="0"/>
                                          </p:stCondLst>
                                        </p:cTn>
                                        <p:tgtEl>
                                          <p:spTgt spid="32"/>
                                        </p:tgtEl>
                                        <p:attrNameLst>
                                          <p:attrName>style.visibility</p:attrName>
                                        </p:attrNameLst>
                                      </p:cBhvr>
                                      <p:to>
                                        <p:strVal val="visible"/>
                                      </p:to>
                                    </p:set>
                                    <p:animEffect transition="in" filter="wipe(up)">
                                      <p:cBhvr>
                                        <p:cTn id="115" dur="500"/>
                                        <p:tgtEl>
                                          <p:spTgt spid="32"/>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19"/>
                                        </p:tgtEl>
                                        <p:attrNameLst>
                                          <p:attrName>style.visibility</p:attrName>
                                        </p:attrNameLst>
                                      </p:cBhvr>
                                      <p:to>
                                        <p:strVal val="visible"/>
                                      </p:to>
                                    </p:set>
                                    <p:animEffect transition="in" filter="fade">
                                      <p:cBhvr>
                                        <p:cTn id="11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流水线存在的问题</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a:xfrm>
            <a:off x="-1" y="1003096"/>
            <a:ext cx="11751733" cy="5379415"/>
          </a:xfrm>
        </p:spPr>
        <p:txBody>
          <a:bodyPr/>
          <a:lstStyle/>
          <a:p>
            <a:r>
              <a:rPr lang="zh-CN" altLang="zh-CN" dirty="0"/>
              <a:t>结构冒险</a:t>
            </a:r>
            <a:endParaRPr lang="zh-CN" altLang="en-US" dirty="0"/>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a:xfrm>
            <a:off x="11196187" y="6466212"/>
            <a:ext cx="995813" cy="404614"/>
          </a:xfrm>
        </p:spPr>
        <p:txBody>
          <a:bodyPr/>
          <a:lstStyle/>
          <a:p>
            <a:fld id="{4235D990-D27F-4F2C-9FEA-C8DF9BEEB4E2}" type="slidenum">
              <a:rPr lang="zh-CN" altLang="en-US" smtClean="0"/>
              <a:t>30</a:t>
            </a:fld>
            <a:endParaRPr lang="zh-CN" altLang="en-US"/>
          </a:p>
        </p:txBody>
      </p:sp>
      <p:sp>
        <p:nvSpPr>
          <p:cNvPr id="24" name="矩形 23">
            <a:extLst>
              <a:ext uri="{FF2B5EF4-FFF2-40B4-BE49-F238E27FC236}">
                <a16:creationId xmlns:a16="http://schemas.microsoft.com/office/drawing/2014/main" id="{C04A6DD0-0D5F-EF41-AAE9-711F1271746E}"/>
              </a:ext>
            </a:extLst>
          </p:cNvPr>
          <p:cNvSpPr/>
          <p:nvPr/>
        </p:nvSpPr>
        <p:spPr>
          <a:xfrm>
            <a:off x="158673" y="1471004"/>
            <a:ext cx="10747015" cy="1628651"/>
          </a:xfrm>
          <a:prstGeom prst="rect">
            <a:avLst/>
          </a:prstGeom>
          <a:noFill/>
        </p:spPr>
        <p:txBody>
          <a:bodyPr wrap="square" rtlCol="0">
            <a:spAutoFit/>
          </a:bodyPr>
          <a:lstStyle/>
          <a:p>
            <a:pPr marL="815975" lvl="1" indent="-285750" defTabSz="914400">
              <a:lnSpc>
                <a:spcPct val="94000"/>
              </a:lnSpc>
              <a:spcBef>
                <a:spcPts val="500"/>
              </a:spcBef>
              <a:spcAft>
                <a:spcPts val="200"/>
              </a:spcAft>
              <a:buFont typeface="Arial" panose="020B0604020202020204" pitchFamily="34" charset="0"/>
              <a:buChar char="•"/>
            </a:pPr>
            <a:r>
              <a:rPr lang="zh-CN" altLang="en-US" sz="2000" dirty="0"/>
              <a:t>这里用之前的例子来说明，由于第</a:t>
            </a:r>
            <a:r>
              <a:rPr lang="en-US" altLang="zh-CN" sz="2000" dirty="0"/>
              <a:t>2</a:t>
            </a:r>
            <a:r>
              <a:rPr lang="zh-CN" altLang="en-US" sz="2000" dirty="0"/>
              <a:t>条指令需要读取第</a:t>
            </a:r>
            <a:r>
              <a:rPr lang="en-US" altLang="zh-CN" sz="2000" dirty="0"/>
              <a:t>1</a:t>
            </a:r>
            <a:r>
              <a:rPr lang="zh-CN" altLang="en-US" sz="2000" dirty="0"/>
              <a:t>条指令的写回结果，因此第</a:t>
            </a:r>
            <a:r>
              <a:rPr lang="en-US" altLang="zh-CN" sz="2000" dirty="0"/>
              <a:t>2</a:t>
            </a:r>
            <a:r>
              <a:rPr lang="zh-CN" altLang="en-US" sz="2000" dirty="0"/>
              <a:t>条指令的译码阶段会被阻塞，</a:t>
            </a:r>
            <a:r>
              <a:rPr lang="zh-CN" altLang="en-US" sz="2000" dirty="0">
                <a:solidFill>
                  <a:srgbClr val="C00000"/>
                </a:solidFill>
              </a:rPr>
              <a:t>这时它的指令地址被保存在</a:t>
            </a:r>
            <a:r>
              <a:rPr lang="en-US" altLang="zh-CN" sz="2000" dirty="0">
                <a:solidFill>
                  <a:srgbClr val="C00000"/>
                </a:solidFill>
              </a:rPr>
              <a:t>PC</a:t>
            </a:r>
            <a:r>
              <a:rPr lang="zh-CN" altLang="en-US" sz="2000" dirty="0">
                <a:solidFill>
                  <a:srgbClr val="C00000"/>
                </a:solidFill>
              </a:rPr>
              <a:t>（指令计数器）中。当第</a:t>
            </a:r>
            <a:r>
              <a:rPr lang="en-US" altLang="zh-CN" sz="2000" dirty="0">
                <a:solidFill>
                  <a:srgbClr val="C00000"/>
                </a:solidFill>
              </a:rPr>
              <a:t>3</a:t>
            </a:r>
            <a:r>
              <a:rPr lang="zh-CN" altLang="en-US" sz="2000" dirty="0">
                <a:solidFill>
                  <a:srgbClr val="C00000"/>
                </a:solidFill>
              </a:rPr>
              <a:t>条指令想要进入取指阶段，这时</a:t>
            </a:r>
            <a:r>
              <a:rPr lang="en-US" altLang="zh-CN" sz="2000" dirty="0">
                <a:solidFill>
                  <a:srgbClr val="C00000"/>
                </a:solidFill>
              </a:rPr>
              <a:t>PC</a:t>
            </a:r>
            <a:r>
              <a:rPr lang="zh-CN" altLang="en-US" sz="2000" dirty="0">
                <a:solidFill>
                  <a:srgbClr val="C00000"/>
                </a:solidFill>
              </a:rPr>
              <a:t>单元被上一条指令占用，</a:t>
            </a:r>
            <a:r>
              <a:rPr lang="zh-CN" altLang="en-US" sz="2000" dirty="0"/>
              <a:t>此时两条指令的执行需要使用同一个单元模块，就会出现结构冒险。</a:t>
            </a:r>
            <a:endParaRPr lang="en-US" altLang="zh-CN" sz="2000" dirty="0">
              <a:solidFill>
                <a:schemeClr val="tx2"/>
              </a:solidFill>
              <a:latin typeface="Times New Roman" panose="02020603050405020304" pitchFamily="18" charset="0"/>
              <a:cs typeface="Times New Roman" panose="02020603050405020304" pitchFamily="18" charset="0"/>
            </a:endParaRPr>
          </a:p>
          <a:p>
            <a:pPr marL="815975" lvl="1" indent="-285750" defTabSz="914400">
              <a:lnSpc>
                <a:spcPct val="94000"/>
              </a:lnSpc>
              <a:spcBef>
                <a:spcPts val="500"/>
              </a:spcBef>
              <a:spcAft>
                <a:spcPts val="200"/>
              </a:spcAft>
              <a:buFont typeface="Arial" panose="020B0604020202020204" pitchFamily="34" charset="0"/>
              <a:buChar char="•"/>
            </a:pPr>
            <a:endParaRPr lang="en-US" altLang="zh-CN" sz="2000" dirty="0">
              <a:solidFill>
                <a:schemeClr val="tx2"/>
              </a:solidFill>
              <a:latin typeface="Times New Roman" panose="02020603050405020304" pitchFamily="18" charset="0"/>
              <a:cs typeface="Times New Roman" panose="02020603050405020304" pitchFamily="18" charset="0"/>
            </a:endParaRPr>
          </a:p>
        </p:txBody>
      </p:sp>
      <p:cxnSp>
        <p:nvCxnSpPr>
          <p:cNvPr id="7" name="直接箭头连接符 6">
            <a:extLst>
              <a:ext uri="{FF2B5EF4-FFF2-40B4-BE49-F238E27FC236}">
                <a16:creationId xmlns:a16="http://schemas.microsoft.com/office/drawing/2014/main" id="{3D31A0ED-B761-43BF-AA23-9765FFD4399A}"/>
              </a:ext>
            </a:extLst>
          </p:cNvPr>
          <p:cNvCxnSpPr>
            <a:cxnSpLocks/>
          </p:cNvCxnSpPr>
          <p:nvPr/>
        </p:nvCxnSpPr>
        <p:spPr>
          <a:xfrm>
            <a:off x="2976878" y="3480198"/>
            <a:ext cx="8445960" cy="0"/>
          </a:xfrm>
          <a:prstGeom prst="straightConnector1">
            <a:avLst/>
          </a:prstGeom>
          <a:ln>
            <a:solidFill>
              <a:schemeClr val="tx1"/>
            </a:solidFill>
            <a:tailEnd type="arrow" w="lg" len="lg"/>
          </a:ln>
        </p:spPr>
        <p:style>
          <a:lnRef idx="1">
            <a:schemeClr val="dk1"/>
          </a:lnRef>
          <a:fillRef idx="0">
            <a:schemeClr val="dk1"/>
          </a:fillRef>
          <a:effectRef idx="0">
            <a:schemeClr val="dk1"/>
          </a:effectRef>
          <a:fontRef idx="minor">
            <a:schemeClr val="tx1"/>
          </a:fontRef>
        </p:style>
      </p:cxnSp>
      <p:cxnSp>
        <p:nvCxnSpPr>
          <p:cNvPr id="8" name="直接箭头连接符 7">
            <a:extLst>
              <a:ext uri="{FF2B5EF4-FFF2-40B4-BE49-F238E27FC236}">
                <a16:creationId xmlns:a16="http://schemas.microsoft.com/office/drawing/2014/main" id="{4071EA29-DB79-4036-95AD-19036FA99984}"/>
              </a:ext>
            </a:extLst>
          </p:cNvPr>
          <p:cNvCxnSpPr>
            <a:cxnSpLocks/>
          </p:cNvCxnSpPr>
          <p:nvPr/>
        </p:nvCxnSpPr>
        <p:spPr>
          <a:xfrm>
            <a:off x="1017598" y="3808718"/>
            <a:ext cx="0" cy="1669248"/>
          </a:xfrm>
          <a:prstGeom prst="straightConnector1">
            <a:avLst/>
          </a:prstGeom>
          <a:ln w="12700">
            <a:tailEnd type="arrow" w="lg" len="lg"/>
          </a:ln>
        </p:spPr>
        <p:style>
          <a:lnRef idx="1">
            <a:schemeClr val="dk1"/>
          </a:lnRef>
          <a:fillRef idx="0">
            <a:schemeClr val="dk1"/>
          </a:fillRef>
          <a:effectRef idx="0">
            <a:schemeClr val="dk1"/>
          </a:effectRef>
          <a:fontRef idx="minor">
            <a:schemeClr val="tx1"/>
          </a:fontRef>
        </p:style>
      </p:cxnSp>
      <p:sp>
        <p:nvSpPr>
          <p:cNvPr id="9" name="矩形 8">
            <a:extLst>
              <a:ext uri="{FF2B5EF4-FFF2-40B4-BE49-F238E27FC236}">
                <a16:creationId xmlns:a16="http://schemas.microsoft.com/office/drawing/2014/main" id="{D9770B72-EDE4-479D-A162-3E347BDB15C2}"/>
              </a:ext>
            </a:extLst>
          </p:cNvPr>
          <p:cNvSpPr/>
          <p:nvPr/>
        </p:nvSpPr>
        <p:spPr>
          <a:xfrm>
            <a:off x="1265180" y="3255139"/>
            <a:ext cx="2105293"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时钟周期数</a:t>
            </a:r>
          </a:p>
        </p:txBody>
      </p:sp>
      <p:sp>
        <p:nvSpPr>
          <p:cNvPr id="10" name="矩形 9">
            <a:extLst>
              <a:ext uri="{FF2B5EF4-FFF2-40B4-BE49-F238E27FC236}">
                <a16:creationId xmlns:a16="http://schemas.microsoft.com/office/drawing/2014/main" id="{52088F66-8684-412E-A54C-0CF7F994B973}"/>
              </a:ext>
            </a:extLst>
          </p:cNvPr>
          <p:cNvSpPr/>
          <p:nvPr/>
        </p:nvSpPr>
        <p:spPr>
          <a:xfrm>
            <a:off x="305314" y="3261330"/>
            <a:ext cx="1439249"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程序执行顺序（按指令序）</a:t>
            </a:r>
          </a:p>
        </p:txBody>
      </p:sp>
      <p:sp>
        <p:nvSpPr>
          <p:cNvPr id="11" name="矩形 10">
            <a:extLst>
              <a:ext uri="{FF2B5EF4-FFF2-40B4-BE49-F238E27FC236}">
                <a16:creationId xmlns:a16="http://schemas.microsoft.com/office/drawing/2014/main" id="{FDC1A6C0-FAD0-4F04-89FD-F0BB4A8A543F}"/>
              </a:ext>
            </a:extLst>
          </p:cNvPr>
          <p:cNvSpPr/>
          <p:nvPr/>
        </p:nvSpPr>
        <p:spPr>
          <a:xfrm>
            <a:off x="2976878" y="3704630"/>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a:t>
            </a:r>
          </a:p>
        </p:txBody>
      </p:sp>
      <p:sp>
        <p:nvSpPr>
          <p:cNvPr id="12" name="矩形 11">
            <a:extLst>
              <a:ext uri="{FF2B5EF4-FFF2-40B4-BE49-F238E27FC236}">
                <a16:creationId xmlns:a16="http://schemas.microsoft.com/office/drawing/2014/main" id="{F9951995-1443-4D03-BA85-3C46E9245CE6}"/>
              </a:ext>
            </a:extLst>
          </p:cNvPr>
          <p:cNvSpPr/>
          <p:nvPr/>
        </p:nvSpPr>
        <p:spPr>
          <a:xfrm>
            <a:off x="3669207" y="3704630"/>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13" name="矩形 12">
            <a:extLst>
              <a:ext uri="{FF2B5EF4-FFF2-40B4-BE49-F238E27FC236}">
                <a16:creationId xmlns:a16="http://schemas.microsoft.com/office/drawing/2014/main" id="{8F3EA9DF-05C6-46D9-860A-56D19824DA66}"/>
              </a:ext>
            </a:extLst>
          </p:cNvPr>
          <p:cNvSpPr/>
          <p:nvPr/>
        </p:nvSpPr>
        <p:spPr>
          <a:xfrm>
            <a:off x="4361536" y="3704630"/>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4" name="矩形 13">
            <a:extLst>
              <a:ext uri="{FF2B5EF4-FFF2-40B4-BE49-F238E27FC236}">
                <a16:creationId xmlns:a16="http://schemas.microsoft.com/office/drawing/2014/main" id="{921CD9D8-F024-465B-8A8C-4A91559C5EE3}"/>
              </a:ext>
            </a:extLst>
          </p:cNvPr>
          <p:cNvSpPr/>
          <p:nvPr/>
        </p:nvSpPr>
        <p:spPr>
          <a:xfrm>
            <a:off x="5053866" y="3704630"/>
            <a:ext cx="688440"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5" name="矩形 14">
            <a:extLst>
              <a:ext uri="{FF2B5EF4-FFF2-40B4-BE49-F238E27FC236}">
                <a16:creationId xmlns:a16="http://schemas.microsoft.com/office/drawing/2014/main" id="{9583DB81-5295-453E-859E-E6AA79CC106B}"/>
              </a:ext>
            </a:extLst>
          </p:cNvPr>
          <p:cNvSpPr/>
          <p:nvPr/>
        </p:nvSpPr>
        <p:spPr>
          <a:xfrm>
            <a:off x="3671422" y="430640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rgbClr val="C00000"/>
                </a:solidFill>
              </a:rPr>
              <a:t>取指</a:t>
            </a:r>
          </a:p>
        </p:txBody>
      </p:sp>
      <p:sp>
        <p:nvSpPr>
          <p:cNvPr id="16" name="矩形 15">
            <a:extLst>
              <a:ext uri="{FF2B5EF4-FFF2-40B4-BE49-F238E27FC236}">
                <a16:creationId xmlns:a16="http://schemas.microsoft.com/office/drawing/2014/main" id="{21C88AB6-4481-4C94-887B-8DDBD0A262B7}"/>
              </a:ext>
            </a:extLst>
          </p:cNvPr>
          <p:cNvSpPr/>
          <p:nvPr/>
        </p:nvSpPr>
        <p:spPr>
          <a:xfrm>
            <a:off x="4363751" y="4306403"/>
            <a:ext cx="2109243"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译码阻塞（数据相关）</a:t>
            </a:r>
          </a:p>
        </p:txBody>
      </p:sp>
      <p:sp>
        <p:nvSpPr>
          <p:cNvPr id="17" name="矩形 16">
            <a:extLst>
              <a:ext uri="{FF2B5EF4-FFF2-40B4-BE49-F238E27FC236}">
                <a16:creationId xmlns:a16="http://schemas.microsoft.com/office/drawing/2014/main" id="{183369C4-3A7F-429A-9F5D-FE99018BDDD7}"/>
              </a:ext>
            </a:extLst>
          </p:cNvPr>
          <p:cNvSpPr/>
          <p:nvPr/>
        </p:nvSpPr>
        <p:spPr>
          <a:xfrm>
            <a:off x="7165323" y="430640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18" name="矩形 17">
            <a:extLst>
              <a:ext uri="{FF2B5EF4-FFF2-40B4-BE49-F238E27FC236}">
                <a16:creationId xmlns:a16="http://schemas.microsoft.com/office/drawing/2014/main" id="{0E27E58B-6D98-4A2F-841E-46FCF41C74BA}"/>
              </a:ext>
            </a:extLst>
          </p:cNvPr>
          <p:cNvSpPr/>
          <p:nvPr/>
        </p:nvSpPr>
        <p:spPr>
          <a:xfrm>
            <a:off x="7857652" y="430640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sp>
        <p:nvSpPr>
          <p:cNvPr id="19" name="矩形 18">
            <a:extLst>
              <a:ext uri="{FF2B5EF4-FFF2-40B4-BE49-F238E27FC236}">
                <a16:creationId xmlns:a16="http://schemas.microsoft.com/office/drawing/2014/main" id="{7512C432-D2F9-4F8C-838A-0F8684D6A840}"/>
              </a:ext>
            </a:extLst>
          </p:cNvPr>
          <p:cNvSpPr/>
          <p:nvPr/>
        </p:nvSpPr>
        <p:spPr>
          <a:xfrm>
            <a:off x="4357647" y="4903113"/>
            <a:ext cx="2109242" cy="427911"/>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取指阻塞（结构相关）</a:t>
            </a:r>
          </a:p>
        </p:txBody>
      </p:sp>
      <p:sp>
        <p:nvSpPr>
          <p:cNvPr id="20" name="矩形 19">
            <a:extLst>
              <a:ext uri="{FF2B5EF4-FFF2-40B4-BE49-F238E27FC236}">
                <a16:creationId xmlns:a16="http://schemas.microsoft.com/office/drawing/2014/main" id="{F472DD3F-78EC-4BCF-BAA0-06BCC8D13F1C}"/>
              </a:ext>
            </a:extLst>
          </p:cNvPr>
          <p:cNvSpPr/>
          <p:nvPr/>
        </p:nvSpPr>
        <p:spPr>
          <a:xfrm>
            <a:off x="9242310" y="4899951"/>
            <a:ext cx="725367"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21" name="矩形 20">
            <a:extLst>
              <a:ext uri="{FF2B5EF4-FFF2-40B4-BE49-F238E27FC236}">
                <a16:creationId xmlns:a16="http://schemas.microsoft.com/office/drawing/2014/main" id="{87B26152-4487-4273-887E-CBAAC1360741}"/>
              </a:ext>
            </a:extLst>
          </p:cNvPr>
          <p:cNvSpPr/>
          <p:nvPr/>
        </p:nvSpPr>
        <p:spPr>
          <a:xfrm>
            <a:off x="9967677" y="489995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执行</a:t>
            </a:r>
          </a:p>
        </p:txBody>
      </p:sp>
      <p:sp>
        <p:nvSpPr>
          <p:cNvPr id="22" name="矩形 21">
            <a:extLst>
              <a:ext uri="{FF2B5EF4-FFF2-40B4-BE49-F238E27FC236}">
                <a16:creationId xmlns:a16="http://schemas.microsoft.com/office/drawing/2014/main" id="{34A1EEE9-036E-4927-AA98-E1013B1F724F}"/>
              </a:ext>
            </a:extLst>
          </p:cNvPr>
          <p:cNvSpPr/>
          <p:nvPr/>
        </p:nvSpPr>
        <p:spPr>
          <a:xfrm>
            <a:off x="10660006" y="4899951"/>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访存</a:t>
            </a:r>
          </a:p>
        </p:txBody>
      </p:sp>
      <p:cxnSp>
        <p:nvCxnSpPr>
          <p:cNvPr id="23" name="直接连接符 22">
            <a:extLst>
              <a:ext uri="{FF2B5EF4-FFF2-40B4-BE49-F238E27FC236}">
                <a16:creationId xmlns:a16="http://schemas.microsoft.com/office/drawing/2014/main" id="{A96F5E56-39F6-47C3-A2BD-35D49D065BA6}"/>
              </a:ext>
            </a:extLst>
          </p:cNvPr>
          <p:cNvCxnSpPr/>
          <p:nvPr/>
        </p:nvCxnSpPr>
        <p:spPr>
          <a:xfrm>
            <a:off x="3669207" y="3480198"/>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3AF39C6F-68C6-455C-8898-07B894AC8252}"/>
              </a:ext>
            </a:extLst>
          </p:cNvPr>
          <p:cNvCxnSpPr/>
          <p:nvPr/>
        </p:nvCxnSpPr>
        <p:spPr>
          <a:xfrm flipV="1">
            <a:off x="3669207" y="348019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CC26A856-03DF-4B30-9756-0CE3E1115DF9}"/>
              </a:ext>
            </a:extLst>
          </p:cNvPr>
          <p:cNvCxnSpPr/>
          <p:nvPr/>
        </p:nvCxnSpPr>
        <p:spPr>
          <a:xfrm flipV="1">
            <a:off x="4361536" y="348019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EB0A45FD-D70A-4298-8535-6D5E3608DFCE}"/>
              </a:ext>
            </a:extLst>
          </p:cNvPr>
          <p:cNvCxnSpPr/>
          <p:nvPr/>
        </p:nvCxnSpPr>
        <p:spPr>
          <a:xfrm flipV="1">
            <a:off x="5055971" y="348019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4FF30942-20D9-4D91-93A4-9A525713FE66}"/>
              </a:ext>
            </a:extLst>
          </p:cNvPr>
          <p:cNvCxnSpPr>
            <a:cxnSpLocks/>
          </p:cNvCxnSpPr>
          <p:nvPr/>
        </p:nvCxnSpPr>
        <p:spPr>
          <a:xfrm flipV="1">
            <a:off x="5746194" y="348019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C2D7ED8E-86F5-442B-B21B-8722B75E6E69}"/>
              </a:ext>
            </a:extLst>
          </p:cNvPr>
          <p:cNvCxnSpPr/>
          <p:nvPr/>
        </p:nvCxnSpPr>
        <p:spPr>
          <a:xfrm flipV="1">
            <a:off x="6444592" y="348019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9DA7A1C6-0AA6-4E96-8605-845ABAEA67CA}"/>
              </a:ext>
            </a:extLst>
          </p:cNvPr>
          <p:cNvCxnSpPr/>
          <p:nvPr/>
        </p:nvCxnSpPr>
        <p:spPr>
          <a:xfrm flipV="1">
            <a:off x="7139578" y="348019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8738F35-F994-4856-9DD1-3EDC43EECAEE}"/>
              </a:ext>
            </a:extLst>
          </p:cNvPr>
          <p:cNvCxnSpPr/>
          <p:nvPr/>
        </p:nvCxnSpPr>
        <p:spPr>
          <a:xfrm flipV="1">
            <a:off x="7831907" y="348019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BF7B35C7-DA54-48E6-BAE2-51779E0E9F95}"/>
              </a:ext>
            </a:extLst>
          </p:cNvPr>
          <p:cNvCxnSpPr/>
          <p:nvPr/>
        </p:nvCxnSpPr>
        <p:spPr>
          <a:xfrm flipV="1">
            <a:off x="8552894" y="3480198"/>
            <a:ext cx="0" cy="96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CE60D3F6-0091-4769-98B0-3C9100CB720D}"/>
              </a:ext>
            </a:extLst>
          </p:cNvPr>
          <p:cNvCxnSpPr/>
          <p:nvPr/>
        </p:nvCxnSpPr>
        <p:spPr>
          <a:xfrm flipV="1">
            <a:off x="9242310" y="3480198"/>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9343AD63-2AAE-412C-9932-56297C15E32D}"/>
              </a:ext>
            </a:extLst>
          </p:cNvPr>
          <p:cNvSpPr/>
          <p:nvPr/>
        </p:nvSpPr>
        <p:spPr>
          <a:xfrm>
            <a:off x="2937288" y="308078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a:t>
            </a:r>
            <a:endParaRPr lang="zh-CN" altLang="en-US" sz="1600" dirty="0">
              <a:solidFill>
                <a:schemeClr val="tx1"/>
              </a:solidFill>
            </a:endParaRPr>
          </a:p>
        </p:txBody>
      </p:sp>
      <p:sp>
        <p:nvSpPr>
          <p:cNvPr id="35" name="矩形 34">
            <a:extLst>
              <a:ext uri="{FF2B5EF4-FFF2-40B4-BE49-F238E27FC236}">
                <a16:creationId xmlns:a16="http://schemas.microsoft.com/office/drawing/2014/main" id="{A6F9B2F1-E886-49F5-BE29-D0AE1908A6BA}"/>
              </a:ext>
            </a:extLst>
          </p:cNvPr>
          <p:cNvSpPr/>
          <p:nvPr/>
        </p:nvSpPr>
        <p:spPr>
          <a:xfrm>
            <a:off x="3649412" y="3080781"/>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2</a:t>
            </a:r>
            <a:endParaRPr lang="zh-CN" altLang="en-US" sz="1600" dirty="0">
              <a:solidFill>
                <a:schemeClr val="tx1"/>
              </a:solidFill>
            </a:endParaRPr>
          </a:p>
        </p:txBody>
      </p:sp>
      <p:sp>
        <p:nvSpPr>
          <p:cNvPr id="36" name="矩形 35">
            <a:extLst>
              <a:ext uri="{FF2B5EF4-FFF2-40B4-BE49-F238E27FC236}">
                <a16:creationId xmlns:a16="http://schemas.microsoft.com/office/drawing/2014/main" id="{28222D6E-BBDF-443A-9CE3-7B8DF762CC04}"/>
              </a:ext>
            </a:extLst>
          </p:cNvPr>
          <p:cNvSpPr/>
          <p:nvPr/>
        </p:nvSpPr>
        <p:spPr>
          <a:xfrm>
            <a:off x="4305063" y="308078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3</a:t>
            </a:r>
            <a:endParaRPr lang="zh-CN" altLang="en-US" sz="1600" dirty="0">
              <a:solidFill>
                <a:schemeClr val="tx1"/>
              </a:solidFill>
            </a:endParaRPr>
          </a:p>
        </p:txBody>
      </p:sp>
      <p:sp>
        <p:nvSpPr>
          <p:cNvPr id="37" name="矩形 36">
            <a:extLst>
              <a:ext uri="{FF2B5EF4-FFF2-40B4-BE49-F238E27FC236}">
                <a16:creationId xmlns:a16="http://schemas.microsoft.com/office/drawing/2014/main" id="{FC9A2EE8-2B2A-4325-955B-11D1DBD7D503}"/>
              </a:ext>
            </a:extLst>
          </p:cNvPr>
          <p:cNvSpPr/>
          <p:nvPr/>
        </p:nvSpPr>
        <p:spPr>
          <a:xfrm>
            <a:off x="4994478" y="308078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4</a:t>
            </a:r>
            <a:endParaRPr lang="zh-CN" altLang="en-US" sz="1600" dirty="0">
              <a:solidFill>
                <a:schemeClr val="tx1"/>
              </a:solidFill>
            </a:endParaRPr>
          </a:p>
        </p:txBody>
      </p:sp>
      <p:sp>
        <p:nvSpPr>
          <p:cNvPr id="38" name="矩形 37">
            <a:extLst>
              <a:ext uri="{FF2B5EF4-FFF2-40B4-BE49-F238E27FC236}">
                <a16:creationId xmlns:a16="http://schemas.microsoft.com/office/drawing/2014/main" id="{E362FCFB-F458-4681-A6D7-3F70D1A352A3}"/>
              </a:ext>
            </a:extLst>
          </p:cNvPr>
          <p:cNvSpPr/>
          <p:nvPr/>
        </p:nvSpPr>
        <p:spPr>
          <a:xfrm>
            <a:off x="5695810" y="308078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5</a:t>
            </a:r>
            <a:endParaRPr lang="zh-CN" altLang="en-US" sz="1600" dirty="0">
              <a:solidFill>
                <a:schemeClr val="tx1"/>
              </a:solidFill>
            </a:endParaRPr>
          </a:p>
        </p:txBody>
      </p:sp>
      <p:sp>
        <p:nvSpPr>
          <p:cNvPr id="39" name="矩形 38">
            <a:extLst>
              <a:ext uri="{FF2B5EF4-FFF2-40B4-BE49-F238E27FC236}">
                <a16:creationId xmlns:a16="http://schemas.microsoft.com/office/drawing/2014/main" id="{4BA05617-18B8-4497-9EB9-B2373F306BA5}"/>
              </a:ext>
            </a:extLst>
          </p:cNvPr>
          <p:cNvSpPr/>
          <p:nvPr/>
        </p:nvSpPr>
        <p:spPr>
          <a:xfrm>
            <a:off x="6381395" y="308078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6</a:t>
            </a:r>
            <a:endParaRPr lang="zh-CN" altLang="en-US" sz="1600" dirty="0">
              <a:solidFill>
                <a:schemeClr val="tx1"/>
              </a:solidFill>
            </a:endParaRPr>
          </a:p>
        </p:txBody>
      </p:sp>
      <p:sp>
        <p:nvSpPr>
          <p:cNvPr id="40" name="矩形 39">
            <a:extLst>
              <a:ext uri="{FF2B5EF4-FFF2-40B4-BE49-F238E27FC236}">
                <a16:creationId xmlns:a16="http://schemas.microsoft.com/office/drawing/2014/main" id="{17F9EB8C-5D56-45ED-B76E-EA4DFAB13EC4}"/>
              </a:ext>
            </a:extLst>
          </p:cNvPr>
          <p:cNvSpPr/>
          <p:nvPr/>
        </p:nvSpPr>
        <p:spPr>
          <a:xfrm>
            <a:off x="7056843" y="308078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7</a:t>
            </a:r>
            <a:endParaRPr lang="zh-CN" altLang="en-US" sz="1600" dirty="0">
              <a:solidFill>
                <a:schemeClr val="tx1"/>
              </a:solidFill>
            </a:endParaRPr>
          </a:p>
        </p:txBody>
      </p:sp>
      <p:sp>
        <p:nvSpPr>
          <p:cNvPr id="41" name="矩形 40">
            <a:extLst>
              <a:ext uri="{FF2B5EF4-FFF2-40B4-BE49-F238E27FC236}">
                <a16:creationId xmlns:a16="http://schemas.microsoft.com/office/drawing/2014/main" id="{D5F0BE6D-B961-4F77-A0C9-3ED30E968376}"/>
              </a:ext>
            </a:extLst>
          </p:cNvPr>
          <p:cNvSpPr/>
          <p:nvPr/>
        </p:nvSpPr>
        <p:spPr>
          <a:xfrm>
            <a:off x="7773122" y="308078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8</a:t>
            </a:r>
            <a:endParaRPr lang="zh-CN" altLang="en-US" sz="1600" dirty="0">
              <a:solidFill>
                <a:schemeClr val="tx1"/>
              </a:solidFill>
            </a:endParaRPr>
          </a:p>
        </p:txBody>
      </p:sp>
      <p:sp>
        <p:nvSpPr>
          <p:cNvPr id="42" name="矩形 41">
            <a:extLst>
              <a:ext uri="{FF2B5EF4-FFF2-40B4-BE49-F238E27FC236}">
                <a16:creationId xmlns:a16="http://schemas.microsoft.com/office/drawing/2014/main" id="{C99CBB16-6C61-433F-8230-ED8E0DAA98D2}"/>
              </a:ext>
            </a:extLst>
          </p:cNvPr>
          <p:cNvSpPr/>
          <p:nvPr/>
        </p:nvSpPr>
        <p:spPr>
          <a:xfrm>
            <a:off x="8488927" y="3084303"/>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9</a:t>
            </a:r>
            <a:endParaRPr lang="zh-CN" altLang="en-US" sz="1600" dirty="0">
              <a:solidFill>
                <a:schemeClr val="tx1"/>
              </a:solidFill>
            </a:endParaRPr>
          </a:p>
        </p:txBody>
      </p:sp>
      <p:sp>
        <p:nvSpPr>
          <p:cNvPr id="43" name="矩形 42">
            <a:extLst>
              <a:ext uri="{FF2B5EF4-FFF2-40B4-BE49-F238E27FC236}">
                <a16:creationId xmlns:a16="http://schemas.microsoft.com/office/drawing/2014/main" id="{9F25CA8B-B843-4F05-91EF-6CA7C95F59E8}"/>
              </a:ext>
            </a:extLst>
          </p:cNvPr>
          <p:cNvSpPr/>
          <p:nvPr/>
        </p:nvSpPr>
        <p:spPr>
          <a:xfrm>
            <a:off x="5742305" y="3704630"/>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44" name="矩形 43">
            <a:extLst>
              <a:ext uri="{FF2B5EF4-FFF2-40B4-BE49-F238E27FC236}">
                <a16:creationId xmlns:a16="http://schemas.microsoft.com/office/drawing/2014/main" id="{0A917E8F-11BD-4582-A918-82F0D55D7831}"/>
              </a:ext>
            </a:extLst>
          </p:cNvPr>
          <p:cNvSpPr/>
          <p:nvPr/>
        </p:nvSpPr>
        <p:spPr>
          <a:xfrm>
            <a:off x="8549981" y="430640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45" name="矩形 44">
            <a:extLst>
              <a:ext uri="{FF2B5EF4-FFF2-40B4-BE49-F238E27FC236}">
                <a16:creationId xmlns:a16="http://schemas.microsoft.com/office/drawing/2014/main" id="{6FF7283F-6471-4742-BF39-28827AD38914}"/>
              </a:ext>
            </a:extLst>
          </p:cNvPr>
          <p:cNvSpPr/>
          <p:nvPr/>
        </p:nvSpPr>
        <p:spPr>
          <a:xfrm>
            <a:off x="11352335" y="4899951"/>
            <a:ext cx="680992"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写回</a:t>
            </a:r>
          </a:p>
        </p:txBody>
      </p:sp>
      <p:sp>
        <p:nvSpPr>
          <p:cNvPr id="46" name="矩形 45">
            <a:extLst>
              <a:ext uri="{FF2B5EF4-FFF2-40B4-BE49-F238E27FC236}">
                <a16:creationId xmlns:a16="http://schemas.microsoft.com/office/drawing/2014/main" id="{9AEAC718-8EE6-4E8C-B694-7D917D5DE389}"/>
              </a:ext>
            </a:extLst>
          </p:cNvPr>
          <p:cNvSpPr/>
          <p:nvPr/>
        </p:nvSpPr>
        <p:spPr>
          <a:xfrm>
            <a:off x="1161286" y="4352663"/>
            <a:ext cx="1747594" cy="338554"/>
          </a:xfrm>
          <a:prstGeom prst="rect">
            <a:avLst/>
          </a:prstGeom>
        </p:spPr>
        <p:txBody>
          <a:bodyPr wrap="none">
            <a:spAutoFit/>
          </a:bodyPr>
          <a:lstStyle/>
          <a:p>
            <a:r>
              <a:rPr lang="pt-BR" altLang="zh-CN" sz="1600" dirty="0">
                <a:latin typeface="Times New Roman" panose="02020603050405020304" pitchFamily="18" charset="0"/>
                <a:cs typeface="Times New Roman" panose="02020603050405020304" pitchFamily="18" charset="0"/>
              </a:rPr>
              <a:t>sub.w </a:t>
            </a:r>
            <a:r>
              <a:rPr lang="pt-BR" altLang="zh-CN" sz="1600" dirty="0">
                <a:solidFill>
                  <a:srgbClr val="002060"/>
                </a:solidFill>
                <a:latin typeface="Times New Roman" panose="02020603050405020304" pitchFamily="18" charset="0"/>
                <a:cs typeface="Times New Roman" panose="02020603050405020304" pitchFamily="18" charset="0"/>
              </a:rPr>
              <a:t>$r7</a:t>
            </a:r>
            <a:r>
              <a:rPr lang="pt-BR" altLang="zh-CN" sz="1600" dirty="0">
                <a:latin typeface="Times New Roman" panose="02020603050405020304" pitchFamily="18" charset="0"/>
                <a:cs typeface="Times New Roman" panose="02020603050405020304" pitchFamily="18" charset="0"/>
              </a:rPr>
              <a:t>, </a:t>
            </a:r>
            <a:r>
              <a:rPr lang="pt-BR" altLang="zh-CN" sz="1600" dirty="0">
                <a:solidFill>
                  <a:srgbClr val="C00000"/>
                </a:solidFill>
                <a:latin typeface="Times New Roman" panose="02020603050405020304" pitchFamily="18" charset="0"/>
                <a:cs typeface="Times New Roman" panose="02020603050405020304" pitchFamily="18" charset="0"/>
              </a:rPr>
              <a:t>$r5</a:t>
            </a:r>
            <a:r>
              <a:rPr lang="pt-BR" altLang="zh-CN" sz="1600" dirty="0">
                <a:latin typeface="Times New Roman" panose="02020603050405020304" pitchFamily="18" charset="0"/>
                <a:cs typeface="Times New Roman" panose="02020603050405020304" pitchFamily="18" charset="0"/>
              </a:rPr>
              <a:t>, $r6</a:t>
            </a:r>
          </a:p>
        </p:txBody>
      </p:sp>
      <p:sp>
        <p:nvSpPr>
          <p:cNvPr id="47" name="矩形 46">
            <a:extLst>
              <a:ext uri="{FF2B5EF4-FFF2-40B4-BE49-F238E27FC236}">
                <a16:creationId xmlns:a16="http://schemas.microsoft.com/office/drawing/2014/main" id="{3784E537-79E8-4279-B44E-3CAFA51A724D}"/>
              </a:ext>
            </a:extLst>
          </p:cNvPr>
          <p:cNvSpPr/>
          <p:nvPr/>
        </p:nvSpPr>
        <p:spPr>
          <a:xfrm>
            <a:off x="1175838" y="4949373"/>
            <a:ext cx="1758815" cy="338554"/>
          </a:xfrm>
          <a:prstGeom prst="rect">
            <a:avLst/>
          </a:prstGeom>
        </p:spPr>
        <p:txBody>
          <a:bodyPr wrap="none">
            <a:spAutoFit/>
          </a:bodyPr>
          <a:lstStyle/>
          <a:p>
            <a:r>
              <a:rPr lang="pt-BR" altLang="zh-CN" sz="1600" dirty="0">
                <a:latin typeface="Times New Roman" panose="02020603050405020304" pitchFamily="18" charset="0"/>
                <a:cs typeface="Times New Roman" panose="02020603050405020304" pitchFamily="18" charset="0"/>
              </a:rPr>
              <a:t>add.w $r9, </a:t>
            </a:r>
            <a:r>
              <a:rPr lang="pt-BR" altLang="zh-CN" sz="1600" dirty="0">
                <a:solidFill>
                  <a:srgbClr val="002060"/>
                </a:solidFill>
                <a:latin typeface="Times New Roman" panose="02020603050405020304" pitchFamily="18" charset="0"/>
                <a:cs typeface="Times New Roman" panose="02020603050405020304" pitchFamily="18" charset="0"/>
              </a:rPr>
              <a:t>$r7</a:t>
            </a:r>
            <a:r>
              <a:rPr lang="pt-BR" altLang="zh-CN" sz="1600" dirty="0">
                <a:latin typeface="Times New Roman" panose="02020603050405020304" pitchFamily="18" charset="0"/>
                <a:cs typeface="Times New Roman" panose="02020603050405020304" pitchFamily="18" charset="0"/>
              </a:rPr>
              <a:t>, $r8</a:t>
            </a:r>
          </a:p>
        </p:txBody>
      </p:sp>
      <p:sp>
        <p:nvSpPr>
          <p:cNvPr id="48" name="矩形 47">
            <a:extLst>
              <a:ext uri="{FF2B5EF4-FFF2-40B4-BE49-F238E27FC236}">
                <a16:creationId xmlns:a16="http://schemas.microsoft.com/office/drawing/2014/main" id="{D9E4D3F5-3CBC-4FE7-8944-FFF51D545E3B}"/>
              </a:ext>
            </a:extLst>
          </p:cNvPr>
          <p:cNvSpPr/>
          <p:nvPr/>
        </p:nvSpPr>
        <p:spPr>
          <a:xfrm>
            <a:off x="6472994" y="4306403"/>
            <a:ext cx="692329"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a:t>
            </a:r>
          </a:p>
        </p:txBody>
      </p:sp>
      <p:sp>
        <p:nvSpPr>
          <p:cNvPr id="49" name="矩形 48">
            <a:extLst>
              <a:ext uri="{FF2B5EF4-FFF2-40B4-BE49-F238E27FC236}">
                <a16:creationId xmlns:a16="http://schemas.microsoft.com/office/drawing/2014/main" id="{5258EFD1-3D70-4531-B66A-8716B37B2E75}"/>
              </a:ext>
            </a:extLst>
          </p:cNvPr>
          <p:cNvSpPr/>
          <p:nvPr/>
        </p:nvSpPr>
        <p:spPr>
          <a:xfrm>
            <a:off x="7159218" y="4899951"/>
            <a:ext cx="2083092" cy="431074"/>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译码阻塞（数据相关）</a:t>
            </a:r>
          </a:p>
        </p:txBody>
      </p:sp>
      <p:cxnSp>
        <p:nvCxnSpPr>
          <p:cNvPr id="50" name="直接连接符 49">
            <a:extLst>
              <a:ext uri="{FF2B5EF4-FFF2-40B4-BE49-F238E27FC236}">
                <a16:creationId xmlns:a16="http://schemas.microsoft.com/office/drawing/2014/main" id="{41E47EB1-3098-4232-B41C-3491325E9060}"/>
              </a:ext>
            </a:extLst>
          </p:cNvPr>
          <p:cNvCxnSpPr>
            <a:cxnSpLocks/>
          </p:cNvCxnSpPr>
          <p:nvPr/>
        </p:nvCxnSpPr>
        <p:spPr>
          <a:xfrm flipV="1">
            <a:off x="9967677" y="3484603"/>
            <a:ext cx="0" cy="96982"/>
          </a:xfrm>
          <a:prstGeom prst="line">
            <a:avLst/>
          </a:prstGeom>
        </p:spPr>
        <p:style>
          <a:lnRef idx="1">
            <a:schemeClr val="accent1"/>
          </a:lnRef>
          <a:fillRef idx="0">
            <a:schemeClr val="accent1"/>
          </a:fillRef>
          <a:effectRef idx="0">
            <a:schemeClr val="accent1"/>
          </a:effectRef>
          <a:fontRef idx="minor">
            <a:schemeClr val="tx1"/>
          </a:fontRef>
        </p:style>
      </p:cxnSp>
      <p:sp>
        <p:nvSpPr>
          <p:cNvPr id="51" name="矩形 50">
            <a:extLst>
              <a:ext uri="{FF2B5EF4-FFF2-40B4-BE49-F238E27FC236}">
                <a16:creationId xmlns:a16="http://schemas.microsoft.com/office/drawing/2014/main" id="{E0838C9D-9438-4700-ADAE-27CC85EC6D00}"/>
              </a:ext>
            </a:extLst>
          </p:cNvPr>
          <p:cNvSpPr/>
          <p:nvPr/>
        </p:nvSpPr>
        <p:spPr>
          <a:xfrm>
            <a:off x="9218990" y="3080780"/>
            <a:ext cx="809897" cy="43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10</a:t>
            </a:r>
            <a:endParaRPr lang="zh-CN" altLang="en-US" sz="1600" dirty="0">
              <a:solidFill>
                <a:schemeClr val="tx1"/>
              </a:solidFill>
            </a:endParaRPr>
          </a:p>
        </p:txBody>
      </p:sp>
      <p:sp>
        <p:nvSpPr>
          <p:cNvPr id="52" name="矩形 51">
            <a:extLst>
              <a:ext uri="{FF2B5EF4-FFF2-40B4-BE49-F238E27FC236}">
                <a16:creationId xmlns:a16="http://schemas.microsoft.com/office/drawing/2014/main" id="{1760ED47-B344-4FBF-855C-72A9D0FF2FB1}"/>
              </a:ext>
            </a:extLst>
          </p:cNvPr>
          <p:cNvSpPr/>
          <p:nvPr/>
        </p:nvSpPr>
        <p:spPr>
          <a:xfrm>
            <a:off x="6466889" y="4899951"/>
            <a:ext cx="692329" cy="431073"/>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rgbClr val="C00000"/>
                </a:solidFill>
              </a:rPr>
              <a:t>取指</a:t>
            </a:r>
          </a:p>
        </p:txBody>
      </p:sp>
      <p:sp>
        <p:nvSpPr>
          <p:cNvPr id="53" name="矩形 52">
            <a:extLst>
              <a:ext uri="{FF2B5EF4-FFF2-40B4-BE49-F238E27FC236}">
                <a16:creationId xmlns:a16="http://schemas.microsoft.com/office/drawing/2014/main" id="{30F5FA71-8EDA-4B39-A4A6-2C4411D1FF40}"/>
              </a:ext>
            </a:extLst>
          </p:cNvPr>
          <p:cNvSpPr/>
          <p:nvPr/>
        </p:nvSpPr>
        <p:spPr>
          <a:xfrm>
            <a:off x="1175838" y="3755953"/>
            <a:ext cx="1758815" cy="338554"/>
          </a:xfrm>
          <a:prstGeom prst="rect">
            <a:avLst/>
          </a:prstGeom>
        </p:spPr>
        <p:txBody>
          <a:bodyPr wrap="none">
            <a:spAutoFit/>
          </a:bodyPr>
          <a:lstStyle/>
          <a:p>
            <a:r>
              <a:rPr lang="pt-BR" altLang="zh-CN" sz="1600" dirty="0">
                <a:latin typeface="Times New Roman" panose="02020603050405020304" pitchFamily="18" charset="0"/>
                <a:cs typeface="Times New Roman" panose="02020603050405020304" pitchFamily="18" charset="0"/>
              </a:rPr>
              <a:t>add.w </a:t>
            </a:r>
            <a:r>
              <a:rPr lang="pt-BR" altLang="zh-CN" sz="1600" dirty="0">
                <a:solidFill>
                  <a:srgbClr val="C00000"/>
                </a:solidFill>
                <a:latin typeface="Times New Roman" panose="02020603050405020304" pitchFamily="18" charset="0"/>
                <a:cs typeface="Times New Roman" panose="02020603050405020304" pitchFamily="18" charset="0"/>
              </a:rPr>
              <a:t>$r5</a:t>
            </a:r>
            <a:r>
              <a:rPr lang="pt-BR" altLang="zh-CN" sz="1600" dirty="0">
                <a:latin typeface="Times New Roman" panose="02020603050405020304" pitchFamily="18" charset="0"/>
                <a:cs typeface="Times New Roman" panose="02020603050405020304" pitchFamily="18" charset="0"/>
              </a:rPr>
              <a:t>, $r3, $r4</a:t>
            </a:r>
          </a:p>
        </p:txBody>
      </p:sp>
    </p:spTree>
    <p:extLst>
      <p:ext uri="{BB962C8B-B14F-4D97-AF65-F5344CB8AC3E}">
        <p14:creationId xmlns:p14="http://schemas.microsoft.com/office/powerpoint/2010/main" val="475366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编译</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p:txBody>
          <a:bodyPr/>
          <a:lstStyle/>
          <a:p>
            <a:r>
              <a:rPr lang="zh-CN" altLang="en-US" dirty="0"/>
              <a:t>预处理</a:t>
            </a:r>
          </a:p>
        </p:txBody>
      </p:sp>
      <p:sp>
        <p:nvSpPr>
          <p:cNvPr id="5" name="内容占位符 4">
            <a:extLst>
              <a:ext uri="{FF2B5EF4-FFF2-40B4-BE49-F238E27FC236}">
                <a16:creationId xmlns:a16="http://schemas.microsoft.com/office/drawing/2014/main" id="{14BDF9AB-3556-4813-AAC5-53C4928ED884}"/>
              </a:ext>
            </a:extLst>
          </p:cNvPr>
          <p:cNvSpPr>
            <a:spLocks noGrp="1"/>
          </p:cNvSpPr>
          <p:nvPr>
            <p:ph sz="half" idx="11"/>
          </p:nvPr>
        </p:nvSpPr>
        <p:spPr/>
        <p:txBody>
          <a:bodyPr/>
          <a:lstStyle/>
          <a:p>
            <a:r>
              <a:rPr lang="zh-CN" altLang="en-US" dirty="0"/>
              <a:t>编译阶段</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4</a:t>
            </a:fld>
            <a:endParaRPr lang="zh-CN" altLang="en-US"/>
          </a:p>
        </p:txBody>
      </p:sp>
      <p:sp>
        <p:nvSpPr>
          <p:cNvPr id="3" name="文本框 2">
            <a:extLst>
              <a:ext uri="{FF2B5EF4-FFF2-40B4-BE49-F238E27FC236}">
                <a16:creationId xmlns:a16="http://schemas.microsoft.com/office/drawing/2014/main" id="{06E93075-099E-456E-AB51-D24E4E1EA481}"/>
              </a:ext>
            </a:extLst>
          </p:cNvPr>
          <p:cNvSpPr txBox="1"/>
          <p:nvPr/>
        </p:nvSpPr>
        <p:spPr>
          <a:xfrm>
            <a:off x="586854" y="1617260"/>
            <a:ext cx="5247018" cy="4001095"/>
          </a:xfrm>
          <a:prstGeom prst="rect">
            <a:avLst/>
          </a:prstGeom>
          <a:noFill/>
        </p:spPr>
        <p:txBody>
          <a:bodyPr wrap="square" rtlCol="0">
            <a:spAutoFit/>
          </a:bodyPr>
          <a:lstStyle/>
          <a:p>
            <a:r>
              <a:rPr lang="en-US" altLang="zh-CN" sz="1800" dirty="0"/>
              <a:t>      </a:t>
            </a:r>
            <a:r>
              <a:rPr lang="zh-CN" altLang="en-US" sz="1800" dirty="0"/>
              <a:t>高级语言源程序转换成可执行目标文件时，在编译之前首先要预处理。以C语言程序为例：</a:t>
            </a:r>
            <a:endParaRPr lang="en-US" altLang="zh-CN" sz="1800" dirty="0"/>
          </a:p>
          <a:p>
            <a:endParaRPr lang="en-US" altLang="zh-CN" sz="1800" dirty="0"/>
          </a:p>
          <a:p>
            <a:pPr marL="285750" indent="-285750">
              <a:buFont typeface="Arial" panose="020B0604020202020204" pitchFamily="34" charset="0"/>
              <a:buChar char="•"/>
            </a:pPr>
            <a:r>
              <a:rPr lang="zh-CN" altLang="en-US" dirty="0"/>
              <a:t>删除所有的代码注释信息。</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删除所有的 #define并展开所有宏定义。</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插入所有 #include文件的内容到源文件中的对应位置，include过程是递归执行的。</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其他信息</a:t>
            </a:r>
            <a:r>
              <a:rPr lang="zh-CN" altLang="en-US" sz="2000" dirty="0"/>
              <a:t>。</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zh-CN" altLang="en-US" dirty="0"/>
          </a:p>
          <a:p>
            <a:pPr marL="285750" indent="-285750">
              <a:buFont typeface="Arial" panose="020B0604020202020204" pitchFamily="34" charset="0"/>
              <a:buChar char="•"/>
            </a:pPr>
            <a:endParaRPr lang="en-US" altLang="zh-CN" sz="1800" dirty="0"/>
          </a:p>
        </p:txBody>
      </p:sp>
      <p:sp>
        <p:nvSpPr>
          <p:cNvPr id="7" name="文本框 6">
            <a:extLst>
              <a:ext uri="{FF2B5EF4-FFF2-40B4-BE49-F238E27FC236}">
                <a16:creationId xmlns:a16="http://schemas.microsoft.com/office/drawing/2014/main" id="{4BAFDA40-71AF-43D1-AE89-BD6D53814F00}"/>
              </a:ext>
            </a:extLst>
          </p:cNvPr>
          <p:cNvSpPr txBox="1"/>
          <p:nvPr/>
        </p:nvSpPr>
        <p:spPr>
          <a:xfrm>
            <a:off x="6919415" y="1617260"/>
            <a:ext cx="5272585" cy="3139321"/>
          </a:xfrm>
          <a:prstGeom prst="rect">
            <a:avLst/>
          </a:prstGeom>
          <a:noFill/>
        </p:spPr>
        <p:txBody>
          <a:bodyPr wrap="square" rtlCol="0">
            <a:spAutoFit/>
          </a:bodyPr>
          <a:lstStyle/>
          <a:p>
            <a:r>
              <a:rPr lang="zh-CN" altLang="en-US" dirty="0"/>
              <a:t>预处理阶段生成的文件通编译器经过以下步骤生成汇编语言程序。</a:t>
            </a:r>
            <a:endParaRPr lang="en-US" altLang="zh-CN" dirty="0"/>
          </a:p>
          <a:p>
            <a:endParaRPr lang="en-US" altLang="zh-CN" dirty="0"/>
          </a:p>
          <a:p>
            <a:pPr marL="285750" indent="-285750">
              <a:buFont typeface="Arial" panose="020B0604020202020204" pitchFamily="34" charset="0"/>
              <a:buChar char="•"/>
            </a:pPr>
            <a:r>
              <a:rPr lang="zh-CN" altLang="en-US" dirty="0"/>
              <a:t>语法分析</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词法分析</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语义分析</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代码优化</a:t>
            </a:r>
            <a:endParaRPr lang="en-US" altLang="zh-CN" dirty="0"/>
          </a:p>
          <a:p>
            <a:pPr marL="285750" indent="-285750">
              <a:buFont typeface="Arial" panose="020B0604020202020204" pitchFamily="34" charset="0"/>
              <a:buChar char="•"/>
            </a:pPr>
            <a:endParaRPr lang="zh-CN" altLang="en-US" dirty="0"/>
          </a:p>
        </p:txBody>
      </p:sp>
      <p:sp>
        <p:nvSpPr>
          <p:cNvPr id="8" name="流程图: 接点 7">
            <a:extLst>
              <a:ext uri="{FF2B5EF4-FFF2-40B4-BE49-F238E27FC236}">
                <a16:creationId xmlns:a16="http://schemas.microsoft.com/office/drawing/2014/main" id="{685EB794-EA4E-4242-A04D-B3A89CD68FEB}"/>
              </a:ext>
            </a:extLst>
          </p:cNvPr>
          <p:cNvSpPr/>
          <p:nvPr/>
        </p:nvSpPr>
        <p:spPr>
          <a:xfrm>
            <a:off x="798393" y="5534166"/>
            <a:ext cx="1310185" cy="643731"/>
          </a:xfrm>
          <a:prstGeom prst="flowChartConnector">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源代码</a:t>
            </a:r>
          </a:p>
        </p:txBody>
      </p:sp>
      <p:sp>
        <p:nvSpPr>
          <p:cNvPr id="9" name="流程图: 过程 8">
            <a:extLst>
              <a:ext uri="{FF2B5EF4-FFF2-40B4-BE49-F238E27FC236}">
                <a16:creationId xmlns:a16="http://schemas.microsoft.com/office/drawing/2014/main" id="{2EDE2537-DDFF-4569-9DB1-543C68DF3791}"/>
              </a:ext>
            </a:extLst>
          </p:cNvPr>
          <p:cNvSpPr/>
          <p:nvPr/>
        </p:nvSpPr>
        <p:spPr>
          <a:xfrm>
            <a:off x="3292249" y="5534166"/>
            <a:ext cx="1357951" cy="64373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预处理程序</a:t>
            </a:r>
          </a:p>
        </p:txBody>
      </p:sp>
      <p:cxnSp>
        <p:nvCxnSpPr>
          <p:cNvPr id="11" name="直接箭头连接符 10">
            <a:extLst>
              <a:ext uri="{FF2B5EF4-FFF2-40B4-BE49-F238E27FC236}">
                <a16:creationId xmlns:a16="http://schemas.microsoft.com/office/drawing/2014/main" id="{2B2A6F4F-F635-4FEF-A608-A8B9C5DD1087}"/>
              </a:ext>
            </a:extLst>
          </p:cNvPr>
          <p:cNvCxnSpPr>
            <a:stCxn id="8" idx="6"/>
            <a:endCxn id="9" idx="1"/>
          </p:cNvCxnSpPr>
          <p:nvPr/>
        </p:nvCxnSpPr>
        <p:spPr>
          <a:xfrm>
            <a:off x="2108578" y="5856032"/>
            <a:ext cx="118367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181AAC6F-45DF-4C94-A3AA-FF40F93593BC}"/>
              </a:ext>
            </a:extLst>
          </p:cNvPr>
          <p:cNvSpPr txBox="1"/>
          <p:nvPr/>
        </p:nvSpPr>
        <p:spPr>
          <a:xfrm>
            <a:off x="2252789" y="5433689"/>
            <a:ext cx="1030407" cy="369332"/>
          </a:xfrm>
          <a:prstGeom prst="rect">
            <a:avLst/>
          </a:prstGeom>
          <a:noFill/>
        </p:spPr>
        <p:txBody>
          <a:bodyPr wrap="square" rtlCol="0">
            <a:spAutoFit/>
          </a:bodyPr>
          <a:lstStyle/>
          <a:p>
            <a:r>
              <a:rPr lang="en-US" altLang="zh-CN" dirty="0"/>
              <a:t>hello.c</a:t>
            </a:r>
            <a:endParaRPr lang="zh-CN" altLang="en-US" dirty="0"/>
          </a:p>
        </p:txBody>
      </p:sp>
      <p:sp>
        <p:nvSpPr>
          <p:cNvPr id="14" name="流程图: 过程 13">
            <a:extLst>
              <a:ext uri="{FF2B5EF4-FFF2-40B4-BE49-F238E27FC236}">
                <a16:creationId xmlns:a16="http://schemas.microsoft.com/office/drawing/2014/main" id="{FA49E3F9-9477-457F-B9DF-9306D487080F}"/>
              </a:ext>
            </a:extLst>
          </p:cNvPr>
          <p:cNvSpPr/>
          <p:nvPr/>
        </p:nvSpPr>
        <p:spPr>
          <a:xfrm>
            <a:off x="6045411" y="5529862"/>
            <a:ext cx="1357951" cy="64373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编译</a:t>
            </a:r>
          </a:p>
        </p:txBody>
      </p:sp>
      <p:cxnSp>
        <p:nvCxnSpPr>
          <p:cNvPr id="16" name="直接箭头连接符 15">
            <a:extLst>
              <a:ext uri="{FF2B5EF4-FFF2-40B4-BE49-F238E27FC236}">
                <a16:creationId xmlns:a16="http://schemas.microsoft.com/office/drawing/2014/main" id="{656AA677-4DF8-4796-9900-C0AC09D0CE14}"/>
              </a:ext>
            </a:extLst>
          </p:cNvPr>
          <p:cNvCxnSpPr>
            <a:stCxn id="9" idx="3"/>
            <a:endCxn id="14" idx="1"/>
          </p:cNvCxnSpPr>
          <p:nvPr/>
        </p:nvCxnSpPr>
        <p:spPr>
          <a:xfrm flipV="1">
            <a:off x="4650200" y="5851728"/>
            <a:ext cx="1395211" cy="43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8CEFF976-EE50-4CD1-9A4B-DE0FE9759061}"/>
              </a:ext>
            </a:extLst>
          </p:cNvPr>
          <p:cNvSpPr txBox="1"/>
          <p:nvPr/>
        </p:nvSpPr>
        <p:spPr>
          <a:xfrm>
            <a:off x="4942765" y="5460815"/>
            <a:ext cx="1153235" cy="369332"/>
          </a:xfrm>
          <a:prstGeom prst="rect">
            <a:avLst/>
          </a:prstGeom>
          <a:noFill/>
        </p:spPr>
        <p:txBody>
          <a:bodyPr wrap="square" rtlCol="0">
            <a:spAutoFit/>
          </a:bodyPr>
          <a:lstStyle/>
          <a:p>
            <a:r>
              <a:rPr lang="en-US" altLang="zh-CN" dirty="0"/>
              <a:t>hello.i</a:t>
            </a:r>
            <a:endParaRPr lang="zh-CN" altLang="en-US" dirty="0"/>
          </a:p>
        </p:txBody>
      </p:sp>
      <p:sp>
        <p:nvSpPr>
          <p:cNvPr id="20" name="流程图: 终止 19">
            <a:extLst>
              <a:ext uri="{FF2B5EF4-FFF2-40B4-BE49-F238E27FC236}">
                <a16:creationId xmlns:a16="http://schemas.microsoft.com/office/drawing/2014/main" id="{DEE43309-4C06-4A73-85F7-C221E1429E43}"/>
              </a:ext>
            </a:extLst>
          </p:cNvPr>
          <p:cNvSpPr/>
          <p:nvPr/>
        </p:nvSpPr>
        <p:spPr>
          <a:xfrm>
            <a:off x="8651499" y="5582469"/>
            <a:ext cx="1733266" cy="538516"/>
          </a:xfrm>
          <a:prstGeom prst="flowChartTerminator">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汇编语言程序</a:t>
            </a:r>
          </a:p>
        </p:txBody>
      </p:sp>
      <p:cxnSp>
        <p:nvCxnSpPr>
          <p:cNvPr id="22" name="直接箭头连接符 21">
            <a:extLst>
              <a:ext uri="{FF2B5EF4-FFF2-40B4-BE49-F238E27FC236}">
                <a16:creationId xmlns:a16="http://schemas.microsoft.com/office/drawing/2014/main" id="{0CA04431-12BE-4B43-BFD6-D7A2B7BAE6B5}"/>
              </a:ext>
            </a:extLst>
          </p:cNvPr>
          <p:cNvCxnSpPr>
            <a:stCxn id="14" idx="3"/>
            <a:endCxn id="20" idx="1"/>
          </p:cNvCxnSpPr>
          <p:nvPr/>
        </p:nvCxnSpPr>
        <p:spPr>
          <a:xfrm flipV="1">
            <a:off x="7403362" y="5851727"/>
            <a:ext cx="1248137"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4DD03764-76B3-4F58-830A-B08042F3CA9B}"/>
              </a:ext>
            </a:extLst>
          </p:cNvPr>
          <p:cNvSpPr txBox="1"/>
          <p:nvPr/>
        </p:nvSpPr>
        <p:spPr>
          <a:xfrm>
            <a:off x="7613679" y="5482395"/>
            <a:ext cx="1030406" cy="369332"/>
          </a:xfrm>
          <a:prstGeom prst="rect">
            <a:avLst/>
          </a:prstGeom>
          <a:noFill/>
        </p:spPr>
        <p:txBody>
          <a:bodyPr wrap="square" rtlCol="0">
            <a:spAutoFit/>
          </a:bodyPr>
          <a:lstStyle/>
          <a:p>
            <a:r>
              <a:rPr lang="en-US" altLang="zh-CN" dirty="0"/>
              <a:t>hello.s</a:t>
            </a:r>
            <a:endParaRPr lang="zh-CN" altLang="en-US" dirty="0"/>
          </a:p>
        </p:txBody>
      </p:sp>
    </p:spTree>
    <p:extLst>
      <p:ext uri="{BB962C8B-B14F-4D97-AF65-F5344CB8AC3E}">
        <p14:creationId xmlns:p14="http://schemas.microsoft.com/office/powerpoint/2010/main" val="2253571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2" presetClass="entr" presetSubtype="8" fill="hold" nodeType="withEffect">
                                  <p:stCondLst>
                                    <p:cond delay="500"/>
                                  </p:stCondLst>
                                  <p:childTnLst>
                                    <p:set>
                                      <p:cBhvr>
                                        <p:cTn id="9" dur="1" fill="hold">
                                          <p:stCondLst>
                                            <p:cond delay="0"/>
                                          </p:stCondLst>
                                        </p:cTn>
                                        <p:tgtEl>
                                          <p:spTgt spid="3">
                                            <p:txEl>
                                              <p:pRg st="2" end="2"/>
                                            </p:txEl>
                                          </p:spTgt>
                                        </p:tgtEl>
                                        <p:attrNameLst>
                                          <p:attrName>style.visibility</p:attrName>
                                        </p:attrNameLst>
                                      </p:cBhvr>
                                      <p:to>
                                        <p:strVal val="visible"/>
                                      </p:to>
                                    </p:set>
                                    <p:anim calcmode="lin" valueType="num">
                                      <p:cBhvr additive="base">
                                        <p:cTn id="10"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1" dur="500" fill="hold"/>
                                        <p:tgtEl>
                                          <p:spTgt spid="3">
                                            <p:txEl>
                                              <p:pRg st="2" end="2"/>
                                            </p:txEl>
                                          </p:spTgt>
                                        </p:tgtEl>
                                        <p:attrNameLst>
                                          <p:attrName>ppt_y</p:attrName>
                                        </p:attrNameLst>
                                      </p:cBhvr>
                                      <p:tavLst>
                                        <p:tav tm="0">
                                          <p:val>
                                            <p:strVal val="#ppt_y"/>
                                          </p:val>
                                        </p:tav>
                                        <p:tav tm="100000">
                                          <p:val>
                                            <p:strVal val="#ppt_y"/>
                                          </p:val>
                                        </p:tav>
                                      </p:tavLst>
                                    </p:anim>
                                  </p:childTnLst>
                                </p:cTn>
                              </p:par>
                              <p:par>
                                <p:cTn id="12" presetID="2" presetClass="entr" presetSubtype="8" fill="hold" nodeType="withEffect">
                                  <p:stCondLst>
                                    <p:cond delay="1000"/>
                                  </p:stCondLst>
                                  <p:childTnLst>
                                    <p:set>
                                      <p:cBhvr>
                                        <p:cTn id="13" dur="1" fill="hold">
                                          <p:stCondLst>
                                            <p:cond delay="0"/>
                                          </p:stCondLst>
                                        </p:cTn>
                                        <p:tgtEl>
                                          <p:spTgt spid="3">
                                            <p:txEl>
                                              <p:pRg st="4" end="4"/>
                                            </p:txEl>
                                          </p:spTgt>
                                        </p:tgtEl>
                                        <p:attrNameLst>
                                          <p:attrName>style.visibility</p:attrName>
                                        </p:attrNameLst>
                                      </p:cBhvr>
                                      <p:to>
                                        <p:strVal val="visible"/>
                                      </p:to>
                                    </p:set>
                                    <p:anim calcmode="lin" valueType="num">
                                      <p:cBhvr additive="base">
                                        <p:cTn id="14"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15" dur="500" fill="hold"/>
                                        <p:tgtEl>
                                          <p:spTgt spid="3">
                                            <p:txEl>
                                              <p:pRg st="4" end="4"/>
                                            </p:txEl>
                                          </p:spTgt>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1500"/>
                                  </p:stCondLst>
                                  <p:childTnLst>
                                    <p:set>
                                      <p:cBhvr>
                                        <p:cTn id="17" dur="1" fill="hold">
                                          <p:stCondLst>
                                            <p:cond delay="0"/>
                                          </p:stCondLst>
                                        </p:cTn>
                                        <p:tgtEl>
                                          <p:spTgt spid="3">
                                            <p:txEl>
                                              <p:pRg st="6" end="6"/>
                                            </p:txEl>
                                          </p:spTgt>
                                        </p:tgtEl>
                                        <p:attrNameLst>
                                          <p:attrName>style.visibility</p:attrName>
                                        </p:attrNameLst>
                                      </p:cBhvr>
                                      <p:to>
                                        <p:strVal val="visible"/>
                                      </p:to>
                                    </p:set>
                                    <p:anim calcmode="lin" valueType="num">
                                      <p:cBhvr additive="base">
                                        <p:cTn id="18"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19" dur="500" fill="hold"/>
                                        <p:tgtEl>
                                          <p:spTgt spid="3">
                                            <p:txEl>
                                              <p:pRg st="6" end="6"/>
                                            </p:txEl>
                                          </p:spTgt>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2000"/>
                                  </p:stCondLst>
                                  <p:childTnLst>
                                    <p:set>
                                      <p:cBhvr>
                                        <p:cTn id="21" dur="1" fill="hold">
                                          <p:stCondLst>
                                            <p:cond delay="0"/>
                                          </p:stCondLst>
                                        </p:cTn>
                                        <p:tgtEl>
                                          <p:spTgt spid="3">
                                            <p:txEl>
                                              <p:pRg st="8" end="8"/>
                                            </p:txEl>
                                          </p:spTgt>
                                        </p:tgtEl>
                                        <p:attrNameLst>
                                          <p:attrName>style.visibility</p:attrName>
                                        </p:attrNameLst>
                                      </p:cBhvr>
                                      <p:to>
                                        <p:strVal val="visible"/>
                                      </p:to>
                                    </p:set>
                                    <p:anim calcmode="lin" valueType="num">
                                      <p:cBhvr additive="base">
                                        <p:cTn id="22"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23"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xEl>
                                              <p:pRg st="0" end="0"/>
                                            </p:txEl>
                                          </p:spTgt>
                                        </p:tgtEl>
                                        <p:attrNameLst>
                                          <p:attrName>style.visibility</p:attrName>
                                        </p:attrNameLst>
                                      </p:cBhvr>
                                      <p:to>
                                        <p:strVal val="visible"/>
                                      </p:to>
                                    </p:set>
                                    <p:animEffect transition="in" filter="fade">
                                      <p:cBhvr>
                                        <p:cTn id="28" dur="500"/>
                                        <p:tgtEl>
                                          <p:spTgt spid="5">
                                            <p:txEl>
                                              <p:pRg st="0" end="0"/>
                                            </p:txEl>
                                          </p:spTgt>
                                        </p:tgtEl>
                                      </p:cBhvr>
                                    </p:animEffect>
                                  </p:childTnLst>
                                </p:cTn>
                              </p:par>
                              <p:par>
                                <p:cTn id="29" presetID="10" presetClass="entr" presetSubtype="0" fill="hold" nodeType="withEffect">
                                  <p:stCondLst>
                                    <p:cond delay="500"/>
                                  </p:stCondLst>
                                  <p:childTnLst>
                                    <p:set>
                                      <p:cBhvr>
                                        <p:cTn id="30" dur="1" fill="hold">
                                          <p:stCondLst>
                                            <p:cond delay="0"/>
                                          </p:stCondLst>
                                        </p:cTn>
                                        <p:tgtEl>
                                          <p:spTgt spid="7">
                                            <p:txEl>
                                              <p:pRg st="0" end="0"/>
                                            </p:txEl>
                                          </p:spTgt>
                                        </p:tgtEl>
                                        <p:attrNameLst>
                                          <p:attrName>style.visibility</p:attrName>
                                        </p:attrNameLst>
                                      </p:cBhvr>
                                      <p:to>
                                        <p:strVal val="visible"/>
                                      </p:to>
                                    </p:set>
                                    <p:animEffect transition="in" filter="fade">
                                      <p:cBhvr>
                                        <p:cTn id="31" dur="500"/>
                                        <p:tgtEl>
                                          <p:spTgt spid="7">
                                            <p:txEl>
                                              <p:pRg st="0" end="0"/>
                                            </p:txEl>
                                          </p:spTgt>
                                        </p:tgtEl>
                                      </p:cBhvr>
                                    </p:animEffect>
                                  </p:childTnLst>
                                </p:cTn>
                              </p:par>
                              <p:par>
                                <p:cTn id="32" presetID="2" presetClass="entr" presetSubtype="2" fill="hold" nodeType="withEffect">
                                  <p:stCondLst>
                                    <p:cond delay="500"/>
                                  </p:stCondLst>
                                  <p:childTnLst>
                                    <p:set>
                                      <p:cBhvr>
                                        <p:cTn id="33" dur="1" fill="hold">
                                          <p:stCondLst>
                                            <p:cond delay="0"/>
                                          </p:stCondLst>
                                        </p:cTn>
                                        <p:tgtEl>
                                          <p:spTgt spid="7">
                                            <p:txEl>
                                              <p:pRg st="2" end="2"/>
                                            </p:txEl>
                                          </p:spTgt>
                                        </p:tgtEl>
                                        <p:attrNameLst>
                                          <p:attrName>style.visibility</p:attrName>
                                        </p:attrNameLst>
                                      </p:cBhvr>
                                      <p:to>
                                        <p:strVal val="visible"/>
                                      </p:to>
                                    </p:set>
                                    <p:anim calcmode="lin" valueType="num">
                                      <p:cBhvr additive="base">
                                        <p:cTn id="34" dur="500" fill="hold"/>
                                        <p:tgtEl>
                                          <p:spTgt spid="7">
                                            <p:txEl>
                                              <p:pRg st="2" end="2"/>
                                            </p:txEl>
                                          </p:spTgt>
                                        </p:tgtEl>
                                        <p:attrNameLst>
                                          <p:attrName>ppt_x</p:attrName>
                                        </p:attrNameLst>
                                      </p:cBhvr>
                                      <p:tavLst>
                                        <p:tav tm="0">
                                          <p:val>
                                            <p:strVal val="1+#ppt_w/2"/>
                                          </p:val>
                                        </p:tav>
                                        <p:tav tm="100000">
                                          <p:val>
                                            <p:strVal val="#ppt_x"/>
                                          </p:val>
                                        </p:tav>
                                      </p:tavLst>
                                    </p:anim>
                                    <p:anim calcmode="lin" valueType="num">
                                      <p:cBhvr additive="base">
                                        <p:cTn id="35" dur="500" fill="hold"/>
                                        <p:tgtEl>
                                          <p:spTgt spid="7">
                                            <p:txEl>
                                              <p:pRg st="2" end="2"/>
                                            </p:txEl>
                                          </p:spTgt>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stCondLst>
                                    <p:cond delay="1000"/>
                                  </p:stCondLst>
                                  <p:childTnLst>
                                    <p:set>
                                      <p:cBhvr>
                                        <p:cTn id="37" dur="1" fill="hold">
                                          <p:stCondLst>
                                            <p:cond delay="0"/>
                                          </p:stCondLst>
                                        </p:cTn>
                                        <p:tgtEl>
                                          <p:spTgt spid="7">
                                            <p:txEl>
                                              <p:pRg st="4" end="4"/>
                                            </p:txEl>
                                          </p:spTgt>
                                        </p:tgtEl>
                                        <p:attrNameLst>
                                          <p:attrName>style.visibility</p:attrName>
                                        </p:attrNameLst>
                                      </p:cBhvr>
                                      <p:to>
                                        <p:strVal val="visible"/>
                                      </p:to>
                                    </p:set>
                                    <p:anim calcmode="lin" valueType="num">
                                      <p:cBhvr additive="base">
                                        <p:cTn id="38" dur="500" fill="hold"/>
                                        <p:tgtEl>
                                          <p:spTgt spid="7">
                                            <p:txEl>
                                              <p:pRg st="4" end="4"/>
                                            </p:txEl>
                                          </p:spTgt>
                                        </p:tgtEl>
                                        <p:attrNameLst>
                                          <p:attrName>ppt_x</p:attrName>
                                        </p:attrNameLst>
                                      </p:cBhvr>
                                      <p:tavLst>
                                        <p:tav tm="0">
                                          <p:val>
                                            <p:strVal val="1+#ppt_w/2"/>
                                          </p:val>
                                        </p:tav>
                                        <p:tav tm="100000">
                                          <p:val>
                                            <p:strVal val="#ppt_x"/>
                                          </p:val>
                                        </p:tav>
                                      </p:tavLst>
                                    </p:anim>
                                    <p:anim calcmode="lin" valueType="num">
                                      <p:cBhvr additive="base">
                                        <p:cTn id="39" dur="500" fill="hold"/>
                                        <p:tgtEl>
                                          <p:spTgt spid="7">
                                            <p:txEl>
                                              <p:pRg st="4" end="4"/>
                                            </p:txEl>
                                          </p:spTgt>
                                        </p:tgtEl>
                                        <p:attrNameLst>
                                          <p:attrName>ppt_y</p:attrName>
                                        </p:attrNameLst>
                                      </p:cBhvr>
                                      <p:tavLst>
                                        <p:tav tm="0">
                                          <p:val>
                                            <p:strVal val="#ppt_y"/>
                                          </p:val>
                                        </p:tav>
                                        <p:tav tm="100000">
                                          <p:val>
                                            <p:strVal val="#ppt_y"/>
                                          </p:val>
                                        </p:tav>
                                      </p:tavLst>
                                    </p:anim>
                                  </p:childTnLst>
                                </p:cTn>
                              </p:par>
                              <p:par>
                                <p:cTn id="40" presetID="2" presetClass="entr" presetSubtype="2" fill="hold" nodeType="withEffect">
                                  <p:stCondLst>
                                    <p:cond delay="1500"/>
                                  </p:stCondLst>
                                  <p:childTnLst>
                                    <p:set>
                                      <p:cBhvr>
                                        <p:cTn id="41" dur="1" fill="hold">
                                          <p:stCondLst>
                                            <p:cond delay="0"/>
                                          </p:stCondLst>
                                        </p:cTn>
                                        <p:tgtEl>
                                          <p:spTgt spid="7">
                                            <p:txEl>
                                              <p:pRg st="6" end="6"/>
                                            </p:txEl>
                                          </p:spTgt>
                                        </p:tgtEl>
                                        <p:attrNameLst>
                                          <p:attrName>style.visibility</p:attrName>
                                        </p:attrNameLst>
                                      </p:cBhvr>
                                      <p:to>
                                        <p:strVal val="visible"/>
                                      </p:to>
                                    </p:set>
                                    <p:anim calcmode="lin" valueType="num">
                                      <p:cBhvr additive="base">
                                        <p:cTn id="42" dur="500" fill="hold"/>
                                        <p:tgtEl>
                                          <p:spTgt spid="7">
                                            <p:txEl>
                                              <p:pRg st="6" end="6"/>
                                            </p:txEl>
                                          </p:spTgt>
                                        </p:tgtEl>
                                        <p:attrNameLst>
                                          <p:attrName>ppt_x</p:attrName>
                                        </p:attrNameLst>
                                      </p:cBhvr>
                                      <p:tavLst>
                                        <p:tav tm="0">
                                          <p:val>
                                            <p:strVal val="1+#ppt_w/2"/>
                                          </p:val>
                                        </p:tav>
                                        <p:tav tm="100000">
                                          <p:val>
                                            <p:strVal val="#ppt_x"/>
                                          </p:val>
                                        </p:tav>
                                      </p:tavLst>
                                    </p:anim>
                                    <p:anim calcmode="lin" valueType="num">
                                      <p:cBhvr additive="base">
                                        <p:cTn id="43" dur="500" fill="hold"/>
                                        <p:tgtEl>
                                          <p:spTgt spid="7">
                                            <p:txEl>
                                              <p:pRg st="6" end="6"/>
                                            </p:txEl>
                                          </p:spTgt>
                                        </p:tgtEl>
                                        <p:attrNameLst>
                                          <p:attrName>ppt_y</p:attrName>
                                        </p:attrNameLst>
                                      </p:cBhvr>
                                      <p:tavLst>
                                        <p:tav tm="0">
                                          <p:val>
                                            <p:strVal val="#ppt_y"/>
                                          </p:val>
                                        </p:tav>
                                        <p:tav tm="100000">
                                          <p:val>
                                            <p:strVal val="#ppt_y"/>
                                          </p:val>
                                        </p:tav>
                                      </p:tavLst>
                                    </p:anim>
                                  </p:childTnLst>
                                </p:cTn>
                              </p:par>
                              <p:par>
                                <p:cTn id="44" presetID="2" presetClass="entr" presetSubtype="2" fill="hold" nodeType="withEffect">
                                  <p:stCondLst>
                                    <p:cond delay="2000"/>
                                  </p:stCondLst>
                                  <p:childTnLst>
                                    <p:set>
                                      <p:cBhvr>
                                        <p:cTn id="45" dur="1" fill="hold">
                                          <p:stCondLst>
                                            <p:cond delay="0"/>
                                          </p:stCondLst>
                                        </p:cTn>
                                        <p:tgtEl>
                                          <p:spTgt spid="7">
                                            <p:txEl>
                                              <p:pRg st="8" end="8"/>
                                            </p:txEl>
                                          </p:spTgt>
                                        </p:tgtEl>
                                        <p:attrNameLst>
                                          <p:attrName>style.visibility</p:attrName>
                                        </p:attrNameLst>
                                      </p:cBhvr>
                                      <p:to>
                                        <p:strVal val="visible"/>
                                      </p:to>
                                    </p:set>
                                    <p:anim calcmode="lin" valueType="num">
                                      <p:cBhvr additive="base">
                                        <p:cTn id="46" dur="500" fill="hold"/>
                                        <p:tgtEl>
                                          <p:spTgt spid="7">
                                            <p:txEl>
                                              <p:pRg st="8" end="8"/>
                                            </p:txEl>
                                          </p:spTgt>
                                        </p:tgtEl>
                                        <p:attrNameLst>
                                          <p:attrName>ppt_x</p:attrName>
                                        </p:attrNameLst>
                                      </p:cBhvr>
                                      <p:tavLst>
                                        <p:tav tm="0">
                                          <p:val>
                                            <p:strVal val="1+#ppt_w/2"/>
                                          </p:val>
                                        </p:tav>
                                        <p:tav tm="100000">
                                          <p:val>
                                            <p:strVal val="#ppt_x"/>
                                          </p:val>
                                        </p:tav>
                                      </p:tavLst>
                                    </p:anim>
                                    <p:anim calcmode="lin" valueType="num">
                                      <p:cBhvr additive="base">
                                        <p:cTn id="47" dur="500" fill="hold"/>
                                        <p:tgtEl>
                                          <p:spTgt spid="7">
                                            <p:txEl>
                                              <p:pRg st="8" end="8"/>
                                            </p:txEl>
                                          </p:spTgt>
                                        </p:tgtEl>
                                        <p:attrNameLst>
                                          <p:attrName>ppt_y</p:attrName>
                                        </p:attrNameLst>
                                      </p:cBhvr>
                                      <p:tavLst>
                                        <p:tav tm="0">
                                          <p:val>
                                            <p:strVal val="#ppt_y"/>
                                          </p:val>
                                        </p:tav>
                                        <p:tav tm="100000">
                                          <p:val>
                                            <p:strVal val="#ppt_y"/>
                                          </p:val>
                                        </p:tav>
                                      </p:tavLst>
                                    </p:anim>
                                  </p:childTnLst>
                                </p:cTn>
                              </p:par>
                            </p:childTnLst>
                          </p:cTn>
                        </p:par>
                        <p:par>
                          <p:cTn id="48" fill="hold">
                            <p:stCondLst>
                              <p:cond delay="2500"/>
                            </p:stCondLst>
                            <p:childTnLst>
                              <p:par>
                                <p:cTn id="49" presetID="22" presetClass="entr" presetSubtype="8" fill="hold" grpId="0" nodeType="after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wipe(left)">
                                      <p:cBhvr>
                                        <p:cTn id="51" dur="500"/>
                                        <p:tgtEl>
                                          <p:spTgt spid="8"/>
                                        </p:tgtEl>
                                      </p:cBhvr>
                                    </p:animEffect>
                                  </p:childTnLst>
                                </p:cTn>
                              </p:par>
                            </p:childTnLst>
                          </p:cTn>
                        </p:par>
                        <p:par>
                          <p:cTn id="52" fill="hold">
                            <p:stCondLst>
                              <p:cond delay="3000"/>
                            </p:stCondLst>
                            <p:childTnLst>
                              <p:par>
                                <p:cTn id="53" presetID="22" presetClass="entr" presetSubtype="8" fill="hold" nodeType="after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wipe(left)">
                                      <p:cBhvr>
                                        <p:cTn id="55" dur="500"/>
                                        <p:tgtEl>
                                          <p:spTgt spid="1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fade">
                                      <p:cBhvr>
                                        <p:cTn id="58" dur="500"/>
                                        <p:tgtEl>
                                          <p:spTgt spid="13"/>
                                        </p:tgtEl>
                                      </p:cBhvr>
                                    </p:animEffect>
                                  </p:childTnLst>
                                </p:cTn>
                              </p:par>
                            </p:childTnLst>
                          </p:cTn>
                        </p:par>
                        <p:par>
                          <p:cTn id="59" fill="hold">
                            <p:stCondLst>
                              <p:cond delay="3500"/>
                            </p:stCondLst>
                            <p:childTnLst>
                              <p:par>
                                <p:cTn id="60" presetID="22" presetClass="entr" presetSubtype="8" fill="hold" grpId="0" nodeType="afterEffect">
                                  <p:stCondLst>
                                    <p:cond delay="0"/>
                                  </p:stCondLst>
                                  <p:childTnLst>
                                    <p:set>
                                      <p:cBhvr>
                                        <p:cTn id="61" dur="1" fill="hold">
                                          <p:stCondLst>
                                            <p:cond delay="0"/>
                                          </p:stCondLst>
                                        </p:cTn>
                                        <p:tgtEl>
                                          <p:spTgt spid="9"/>
                                        </p:tgtEl>
                                        <p:attrNameLst>
                                          <p:attrName>style.visibility</p:attrName>
                                        </p:attrNameLst>
                                      </p:cBhvr>
                                      <p:to>
                                        <p:strVal val="visible"/>
                                      </p:to>
                                    </p:set>
                                    <p:animEffect transition="in" filter="wipe(left)">
                                      <p:cBhvr>
                                        <p:cTn id="62" dur="500"/>
                                        <p:tgtEl>
                                          <p:spTgt spid="9"/>
                                        </p:tgtEl>
                                      </p:cBhvr>
                                    </p:animEffect>
                                  </p:childTnLst>
                                </p:cTn>
                              </p:par>
                            </p:childTnLst>
                          </p:cTn>
                        </p:par>
                        <p:par>
                          <p:cTn id="63" fill="hold">
                            <p:stCondLst>
                              <p:cond delay="4000"/>
                            </p:stCondLst>
                            <p:childTnLst>
                              <p:par>
                                <p:cTn id="64" presetID="22" presetClass="entr" presetSubtype="8" fill="hold" nodeType="after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wipe(left)">
                                      <p:cBhvr>
                                        <p:cTn id="66" dur="500"/>
                                        <p:tgtEl>
                                          <p:spTgt spid="16"/>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19"/>
                                        </p:tgtEl>
                                        <p:attrNameLst>
                                          <p:attrName>style.visibility</p:attrName>
                                        </p:attrNameLst>
                                      </p:cBhvr>
                                      <p:to>
                                        <p:strVal val="visible"/>
                                      </p:to>
                                    </p:set>
                                    <p:animEffect transition="in" filter="fade">
                                      <p:cBhvr>
                                        <p:cTn id="69" dur="500"/>
                                        <p:tgtEl>
                                          <p:spTgt spid="19"/>
                                        </p:tgtEl>
                                      </p:cBhvr>
                                    </p:animEffect>
                                  </p:childTnLst>
                                </p:cTn>
                              </p:par>
                            </p:childTnLst>
                          </p:cTn>
                        </p:par>
                        <p:par>
                          <p:cTn id="70" fill="hold">
                            <p:stCondLst>
                              <p:cond delay="4500"/>
                            </p:stCondLst>
                            <p:childTnLst>
                              <p:par>
                                <p:cTn id="71" presetID="22" presetClass="entr" presetSubtype="8" fill="hold" grpId="0" nodeType="after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wipe(left)">
                                      <p:cBhvr>
                                        <p:cTn id="73" dur="500"/>
                                        <p:tgtEl>
                                          <p:spTgt spid="14"/>
                                        </p:tgtEl>
                                      </p:cBhvr>
                                    </p:animEffect>
                                  </p:childTnLst>
                                </p:cTn>
                              </p:par>
                            </p:childTnLst>
                          </p:cTn>
                        </p:par>
                        <p:par>
                          <p:cTn id="74" fill="hold">
                            <p:stCondLst>
                              <p:cond delay="5000"/>
                            </p:stCondLst>
                            <p:childTnLst>
                              <p:par>
                                <p:cTn id="75" presetID="22" presetClass="entr" presetSubtype="8" fill="hold" nodeType="afterEffect">
                                  <p:stCondLst>
                                    <p:cond delay="0"/>
                                  </p:stCondLst>
                                  <p:childTnLst>
                                    <p:set>
                                      <p:cBhvr>
                                        <p:cTn id="76" dur="1" fill="hold">
                                          <p:stCondLst>
                                            <p:cond delay="0"/>
                                          </p:stCondLst>
                                        </p:cTn>
                                        <p:tgtEl>
                                          <p:spTgt spid="22"/>
                                        </p:tgtEl>
                                        <p:attrNameLst>
                                          <p:attrName>style.visibility</p:attrName>
                                        </p:attrNameLst>
                                      </p:cBhvr>
                                      <p:to>
                                        <p:strVal val="visible"/>
                                      </p:to>
                                    </p:set>
                                    <p:animEffect transition="in" filter="wipe(left)">
                                      <p:cBhvr>
                                        <p:cTn id="77" dur="500"/>
                                        <p:tgtEl>
                                          <p:spTgt spid="22"/>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4"/>
                                        </p:tgtEl>
                                        <p:attrNameLst>
                                          <p:attrName>style.visibility</p:attrName>
                                        </p:attrNameLst>
                                      </p:cBhvr>
                                      <p:to>
                                        <p:strVal val="visible"/>
                                      </p:to>
                                    </p:set>
                                    <p:animEffect transition="in" filter="fade">
                                      <p:cBhvr>
                                        <p:cTn id="80" dur="500"/>
                                        <p:tgtEl>
                                          <p:spTgt spid="24"/>
                                        </p:tgtEl>
                                      </p:cBhvr>
                                    </p:animEffect>
                                  </p:childTnLst>
                                </p:cTn>
                              </p:par>
                            </p:childTnLst>
                          </p:cTn>
                        </p:par>
                        <p:par>
                          <p:cTn id="81" fill="hold">
                            <p:stCondLst>
                              <p:cond delay="5500"/>
                            </p:stCondLst>
                            <p:childTnLst>
                              <p:par>
                                <p:cTn id="82" presetID="22" presetClass="entr" presetSubtype="8" fill="hold" grpId="0" nodeType="afterEffect">
                                  <p:stCondLst>
                                    <p:cond delay="0"/>
                                  </p:stCondLst>
                                  <p:childTnLst>
                                    <p:set>
                                      <p:cBhvr>
                                        <p:cTn id="83" dur="1" fill="hold">
                                          <p:stCondLst>
                                            <p:cond delay="0"/>
                                          </p:stCondLst>
                                        </p:cTn>
                                        <p:tgtEl>
                                          <p:spTgt spid="20"/>
                                        </p:tgtEl>
                                        <p:attrNameLst>
                                          <p:attrName>style.visibility</p:attrName>
                                        </p:attrNameLst>
                                      </p:cBhvr>
                                      <p:to>
                                        <p:strVal val="visible"/>
                                      </p:to>
                                    </p:set>
                                    <p:animEffect transition="in" filter="wipe(left)">
                                      <p:cBhvr>
                                        <p:cTn id="8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3" grpId="0"/>
      <p:bldP spid="14" grpId="0" animBg="1"/>
      <p:bldP spid="19" grpId="0"/>
      <p:bldP spid="20" grpId="0" animBg="1"/>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汇编</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p:txBody>
          <a:bodyPr/>
          <a:lstStyle/>
          <a:p>
            <a:r>
              <a:rPr lang="zh-CN" altLang="en-US" dirty="0"/>
              <a:t>汇编</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5</a:t>
            </a:fld>
            <a:endParaRPr lang="zh-CN" altLang="en-US"/>
          </a:p>
        </p:txBody>
      </p:sp>
      <p:sp>
        <p:nvSpPr>
          <p:cNvPr id="3" name="文本框 2">
            <a:extLst>
              <a:ext uri="{FF2B5EF4-FFF2-40B4-BE49-F238E27FC236}">
                <a16:creationId xmlns:a16="http://schemas.microsoft.com/office/drawing/2014/main" id="{06E93075-099E-456E-AB51-D24E4E1EA481}"/>
              </a:ext>
            </a:extLst>
          </p:cNvPr>
          <p:cNvSpPr txBox="1"/>
          <p:nvPr/>
        </p:nvSpPr>
        <p:spPr>
          <a:xfrm>
            <a:off x="586854" y="1617260"/>
            <a:ext cx="10495128" cy="2585323"/>
          </a:xfrm>
          <a:prstGeom prst="rect">
            <a:avLst/>
          </a:prstGeom>
          <a:noFill/>
        </p:spPr>
        <p:txBody>
          <a:bodyPr wrap="square" rtlCol="0">
            <a:spAutoFit/>
          </a:bodyPr>
          <a:lstStyle/>
          <a:p>
            <a:endParaRPr lang="en-US" altLang="zh-CN" dirty="0"/>
          </a:p>
          <a:p>
            <a:pPr marL="285750" indent="-285750">
              <a:buFont typeface="Arial" panose="020B0604020202020204" pitchFamily="34" charset="0"/>
              <a:buChar char="•"/>
            </a:pPr>
            <a:r>
              <a:rPr lang="zh-CN" altLang="en-US" dirty="0"/>
              <a:t>在汇编阶段，汇编器读入编译阶段生成的汇编语言程序并将其翻译成能被机器识别的二进制机器指令和二进制数据文件，这些文件被称为</a:t>
            </a:r>
            <a:r>
              <a:rPr lang="zh-CN" altLang="en-US" dirty="0">
                <a:solidFill>
                  <a:srgbClr val="FF0000"/>
                </a:solidFill>
              </a:rPr>
              <a:t>目标文件</a:t>
            </a:r>
            <a:r>
              <a:rPr lang="zh-CN" altLang="en-US" dirty="0"/>
              <a:t>。</a:t>
            </a:r>
            <a:endParaRPr lang="en-US" altLang="zh-CN" dirty="0"/>
          </a:p>
          <a:p>
            <a:endParaRPr lang="en-US" altLang="zh-CN" dirty="0"/>
          </a:p>
          <a:p>
            <a:pPr marL="285750" indent="-285750">
              <a:buFont typeface="Arial" panose="020B0604020202020204" pitchFamily="34" charset="0"/>
              <a:buChar char="•"/>
            </a:pPr>
            <a:r>
              <a:rPr lang="zh-CN" altLang="en-US" dirty="0"/>
              <a:t>每个目标文件都包含了机器指令和用于将多个目标文件合并为程序的记录（重定位）信息，所以生成的目标文件也被称为</a:t>
            </a:r>
            <a:r>
              <a:rPr lang="zh-CN" altLang="en-US" dirty="0">
                <a:solidFill>
                  <a:srgbClr val="FF0000"/>
                </a:solidFill>
              </a:rPr>
              <a:t>可重定位目标文件</a:t>
            </a:r>
            <a:r>
              <a:rPr lang="zh-CN" altLang="en-US" dirty="0"/>
              <a:t>。</a:t>
            </a:r>
            <a:endParaRPr lang="zh-CN" altLang="en-US" sz="2000"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zh-CN" altLang="en-US" dirty="0"/>
          </a:p>
          <a:p>
            <a:pPr marL="285750" indent="-285750">
              <a:buFont typeface="Arial" panose="020B0604020202020204" pitchFamily="34" charset="0"/>
              <a:buChar char="•"/>
            </a:pPr>
            <a:endParaRPr lang="en-US" altLang="zh-CN" sz="1800" dirty="0"/>
          </a:p>
        </p:txBody>
      </p:sp>
      <p:grpSp>
        <p:nvGrpSpPr>
          <p:cNvPr id="17" name="组合 16">
            <a:extLst>
              <a:ext uri="{FF2B5EF4-FFF2-40B4-BE49-F238E27FC236}">
                <a16:creationId xmlns:a16="http://schemas.microsoft.com/office/drawing/2014/main" id="{C1ADAA12-4C2E-4438-97FF-BBDAB40E77B9}"/>
              </a:ext>
            </a:extLst>
          </p:cNvPr>
          <p:cNvGrpSpPr/>
          <p:nvPr/>
        </p:nvGrpSpPr>
        <p:grpSpPr>
          <a:xfrm>
            <a:off x="2343730" y="5110696"/>
            <a:ext cx="6980284" cy="744208"/>
            <a:chOff x="798393" y="5433689"/>
            <a:chExt cx="6980284" cy="744208"/>
          </a:xfrm>
        </p:grpSpPr>
        <p:sp>
          <p:nvSpPr>
            <p:cNvPr id="8" name="流程图: 接点 7">
              <a:extLst>
                <a:ext uri="{FF2B5EF4-FFF2-40B4-BE49-F238E27FC236}">
                  <a16:creationId xmlns:a16="http://schemas.microsoft.com/office/drawing/2014/main" id="{685EB794-EA4E-4242-A04D-B3A89CD68FEB}"/>
                </a:ext>
              </a:extLst>
            </p:cNvPr>
            <p:cNvSpPr/>
            <p:nvPr/>
          </p:nvSpPr>
          <p:spPr>
            <a:xfrm>
              <a:off x="798393" y="5534166"/>
              <a:ext cx="1310185" cy="643731"/>
            </a:xfrm>
            <a:prstGeom prst="flowChartConnector">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汇编语言程序</a:t>
              </a:r>
            </a:p>
          </p:txBody>
        </p:sp>
        <p:sp>
          <p:nvSpPr>
            <p:cNvPr id="9" name="流程图: 过程 8">
              <a:extLst>
                <a:ext uri="{FF2B5EF4-FFF2-40B4-BE49-F238E27FC236}">
                  <a16:creationId xmlns:a16="http://schemas.microsoft.com/office/drawing/2014/main" id="{2EDE2537-DDFF-4569-9DB1-543C68DF3791}"/>
                </a:ext>
              </a:extLst>
            </p:cNvPr>
            <p:cNvSpPr/>
            <p:nvPr/>
          </p:nvSpPr>
          <p:spPr>
            <a:xfrm>
              <a:off x="3584814" y="5534166"/>
              <a:ext cx="1357951" cy="64373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汇编</a:t>
              </a:r>
            </a:p>
          </p:txBody>
        </p:sp>
        <p:cxnSp>
          <p:nvCxnSpPr>
            <p:cNvPr id="11" name="直接箭头连接符 10">
              <a:extLst>
                <a:ext uri="{FF2B5EF4-FFF2-40B4-BE49-F238E27FC236}">
                  <a16:creationId xmlns:a16="http://schemas.microsoft.com/office/drawing/2014/main" id="{2B2A6F4F-F635-4FEF-A608-A8B9C5DD1087}"/>
                </a:ext>
              </a:extLst>
            </p:cNvPr>
            <p:cNvCxnSpPr>
              <a:cxnSpLocks/>
              <a:stCxn id="8" idx="6"/>
              <a:endCxn id="9" idx="1"/>
            </p:cNvCxnSpPr>
            <p:nvPr/>
          </p:nvCxnSpPr>
          <p:spPr>
            <a:xfrm>
              <a:off x="2108578" y="5856032"/>
              <a:ext cx="147623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181AAC6F-45DF-4C94-A3AA-FF40F93593BC}"/>
                </a:ext>
              </a:extLst>
            </p:cNvPr>
            <p:cNvSpPr txBox="1"/>
            <p:nvPr/>
          </p:nvSpPr>
          <p:spPr>
            <a:xfrm>
              <a:off x="2252789" y="5433689"/>
              <a:ext cx="1030407" cy="369332"/>
            </a:xfrm>
            <a:prstGeom prst="rect">
              <a:avLst/>
            </a:prstGeom>
            <a:noFill/>
          </p:spPr>
          <p:txBody>
            <a:bodyPr wrap="square" rtlCol="0">
              <a:spAutoFit/>
            </a:bodyPr>
            <a:lstStyle/>
            <a:p>
              <a:r>
                <a:rPr lang="en-US" altLang="zh-CN" dirty="0"/>
                <a:t>hello.s</a:t>
              </a:r>
              <a:endParaRPr lang="zh-CN" altLang="en-US" dirty="0"/>
            </a:p>
          </p:txBody>
        </p:sp>
        <p:cxnSp>
          <p:nvCxnSpPr>
            <p:cNvPr id="16" name="直接箭头连接符 15">
              <a:extLst>
                <a:ext uri="{FF2B5EF4-FFF2-40B4-BE49-F238E27FC236}">
                  <a16:creationId xmlns:a16="http://schemas.microsoft.com/office/drawing/2014/main" id="{656AA677-4DF8-4796-9900-C0AC09D0CE14}"/>
                </a:ext>
              </a:extLst>
            </p:cNvPr>
            <p:cNvCxnSpPr>
              <a:cxnSpLocks/>
              <a:stCxn id="9" idx="3"/>
            </p:cNvCxnSpPr>
            <p:nvPr/>
          </p:nvCxnSpPr>
          <p:spPr>
            <a:xfrm flipV="1">
              <a:off x="4942765" y="5851728"/>
              <a:ext cx="1395211" cy="43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8CEFF976-EE50-4CD1-9A4B-DE0FE9759061}"/>
                </a:ext>
              </a:extLst>
            </p:cNvPr>
            <p:cNvSpPr txBox="1"/>
            <p:nvPr/>
          </p:nvSpPr>
          <p:spPr>
            <a:xfrm>
              <a:off x="4942765" y="5460815"/>
              <a:ext cx="1153235" cy="369332"/>
            </a:xfrm>
            <a:prstGeom prst="rect">
              <a:avLst/>
            </a:prstGeom>
            <a:noFill/>
          </p:spPr>
          <p:txBody>
            <a:bodyPr wrap="square" rtlCol="0">
              <a:spAutoFit/>
            </a:bodyPr>
            <a:lstStyle/>
            <a:p>
              <a:r>
                <a:rPr lang="en-US" altLang="zh-CN" dirty="0" err="1"/>
                <a:t>hello.o</a:t>
              </a:r>
              <a:endParaRPr lang="zh-CN" altLang="en-US" dirty="0"/>
            </a:p>
          </p:txBody>
        </p:sp>
        <p:sp>
          <p:nvSpPr>
            <p:cNvPr id="20" name="流程图: 终止 19">
              <a:extLst>
                <a:ext uri="{FF2B5EF4-FFF2-40B4-BE49-F238E27FC236}">
                  <a16:creationId xmlns:a16="http://schemas.microsoft.com/office/drawing/2014/main" id="{DEE43309-4C06-4A73-85F7-C221E1429E43}"/>
                </a:ext>
              </a:extLst>
            </p:cNvPr>
            <p:cNvSpPr/>
            <p:nvPr/>
          </p:nvSpPr>
          <p:spPr>
            <a:xfrm>
              <a:off x="6045411" y="5582470"/>
              <a:ext cx="1733266" cy="538516"/>
            </a:xfrm>
            <a:prstGeom prst="flowChartTerminator">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可重定位目标文件</a:t>
              </a:r>
            </a:p>
          </p:txBody>
        </p:sp>
      </p:grpSp>
      <p:sp>
        <p:nvSpPr>
          <p:cNvPr id="21" name="对话气泡: 椭圆形 20">
            <a:extLst>
              <a:ext uri="{FF2B5EF4-FFF2-40B4-BE49-F238E27FC236}">
                <a16:creationId xmlns:a16="http://schemas.microsoft.com/office/drawing/2014/main" id="{2BEE29A8-D011-4ECE-B2FA-008C0F971298}"/>
              </a:ext>
            </a:extLst>
          </p:cNvPr>
          <p:cNvSpPr/>
          <p:nvPr/>
        </p:nvSpPr>
        <p:spPr>
          <a:xfrm>
            <a:off x="8611737" y="4203510"/>
            <a:ext cx="1862920" cy="934312"/>
          </a:xfrm>
          <a:prstGeom prst="wedgeEllipseCallou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solidFill>
              </a:rPr>
              <a:t>Linux</a:t>
            </a:r>
            <a:r>
              <a:rPr lang="zh-CN" altLang="en-US" sz="1600" dirty="0">
                <a:solidFill>
                  <a:schemeClr val="tx1"/>
                </a:solidFill>
              </a:rPr>
              <a:t>中为</a:t>
            </a:r>
            <a:r>
              <a:rPr lang="en-US" altLang="zh-CN" sz="1600" dirty="0">
                <a:solidFill>
                  <a:schemeClr val="tx1"/>
                </a:solidFill>
              </a:rPr>
              <a:t>ELF</a:t>
            </a:r>
            <a:r>
              <a:rPr lang="zh-CN" altLang="en-US" sz="1600" dirty="0">
                <a:solidFill>
                  <a:schemeClr val="tx1"/>
                </a:solidFill>
              </a:rPr>
              <a:t>格式文件</a:t>
            </a:r>
          </a:p>
        </p:txBody>
      </p:sp>
    </p:spTree>
    <p:extLst>
      <p:ext uri="{BB962C8B-B14F-4D97-AF65-F5344CB8AC3E}">
        <p14:creationId xmlns:p14="http://schemas.microsoft.com/office/powerpoint/2010/main" val="3896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wipe(down)">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barn(inVertical)">
                                      <p:cBhvr>
                                        <p:cTn id="2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zh-CN" altLang="en-US" dirty="0">
                <a:solidFill>
                  <a:schemeClr val="tx1"/>
                </a:solidFill>
              </a:rPr>
              <a:t>可重定位目标文件</a:t>
            </a:r>
          </a:p>
        </p:txBody>
      </p:sp>
      <p:sp>
        <p:nvSpPr>
          <p:cNvPr id="4" name="内容占位符 3">
            <a:extLst>
              <a:ext uri="{FF2B5EF4-FFF2-40B4-BE49-F238E27FC236}">
                <a16:creationId xmlns:a16="http://schemas.microsoft.com/office/drawing/2014/main" id="{8B4AB982-991C-43A1-9A59-9F34F1340A5F}"/>
              </a:ext>
            </a:extLst>
          </p:cNvPr>
          <p:cNvSpPr>
            <a:spLocks noGrp="1"/>
          </p:cNvSpPr>
          <p:nvPr>
            <p:ph sz="half" idx="1"/>
          </p:nvPr>
        </p:nvSpPr>
        <p:spPr/>
        <p:txBody>
          <a:bodyPr/>
          <a:lstStyle/>
          <a:p>
            <a:r>
              <a:rPr lang="zh-CN" altLang="en-US" dirty="0"/>
              <a:t>可重定位目标文件组成</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6</a:t>
            </a:fld>
            <a:endParaRPr lang="zh-CN" altLang="en-US"/>
          </a:p>
        </p:txBody>
      </p:sp>
      <p:sp>
        <p:nvSpPr>
          <p:cNvPr id="9" name="文本框 8">
            <a:extLst>
              <a:ext uri="{FF2B5EF4-FFF2-40B4-BE49-F238E27FC236}">
                <a16:creationId xmlns:a16="http://schemas.microsoft.com/office/drawing/2014/main" id="{2FCBBD71-7894-4210-A174-9235C00C5E18}"/>
              </a:ext>
            </a:extLst>
          </p:cNvPr>
          <p:cNvSpPr txBox="1"/>
          <p:nvPr/>
        </p:nvSpPr>
        <p:spPr>
          <a:xfrm>
            <a:off x="718782" y="1658645"/>
            <a:ext cx="10754436" cy="3970318"/>
          </a:xfrm>
          <a:prstGeom prst="rect">
            <a:avLst/>
          </a:prstGeom>
          <a:noFill/>
        </p:spPr>
        <p:txBody>
          <a:bodyPr wrap="square" rtlCol="0">
            <a:spAutoFit/>
          </a:bodyPr>
          <a:lstStyle/>
          <a:p>
            <a:r>
              <a:rPr lang="zh-CN" altLang="en-US" dirty="0"/>
              <a:t>       </a:t>
            </a:r>
            <a:r>
              <a:rPr lang="en-US" altLang="zh-CN" dirty="0"/>
              <a:t>Linux</a:t>
            </a:r>
            <a:r>
              <a:rPr lang="zh-CN" altLang="en-US" dirty="0"/>
              <a:t>系统中的</a:t>
            </a:r>
            <a:r>
              <a:rPr lang="zh-CN" altLang="en-US" dirty="0">
                <a:solidFill>
                  <a:srgbClr val="FF0000"/>
                </a:solidFill>
              </a:rPr>
              <a:t>目标文件格式叫做</a:t>
            </a:r>
            <a:r>
              <a:rPr lang="en-US" altLang="zh-CN" dirty="0">
                <a:solidFill>
                  <a:srgbClr val="FF0000"/>
                </a:solidFill>
              </a:rPr>
              <a:t>ELF</a:t>
            </a:r>
            <a:r>
              <a:rPr lang="en-US" altLang="zh-CN" dirty="0"/>
              <a:t>(Executable Linkable Format)</a:t>
            </a:r>
            <a:r>
              <a:rPr lang="zh-CN" altLang="en-US" dirty="0"/>
              <a:t>。在</a:t>
            </a:r>
            <a:r>
              <a:rPr lang="en-US" altLang="zh-CN" dirty="0"/>
              <a:t>ELF</a:t>
            </a:r>
            <a:r>
              <a:rPr lang="zh-CN" altLang="en-US" dirty="0"/>
              <a:t>文件内部，不同类型的数据存放在不同的节内，比如：</a:t>
            </a:r>
            <a:endParaRPr lang="en-US" altLang="zh-CN" dirty="0"/>
          </a:p>
          <a:p>
            <a:endParaRPr lang="en-US" altLang="zh-CN" dirty="0"/>
          </a:p>
          <a:p>
            <a:pPr marL="1005750" indent="-285750">
              <a:buFont typeface="Arial" panose="020B0604020202020204" pitchFamily="34" charset="0"/>
              <a:buChar char="•"/>
            </a:pPr>
            <a:r>
              <a:rPr lang="zh-CN" altLang="en-US" dirty="0"/>
              <a:t>汇编时把所有的代码</a:t>
            </a:r>
            <a:r>
              <a:rPr lang="en-US" altLang="zh-CN" dirty="0"/>
              <a:t>(</a:t>
            </a:r>
            <a:r>
              <a:rPr lang="zh-CN" altLang="en-US" dirty="0"/>
              <a:t>指令</a:t>
            </a:r>
            <a:r>
              <a:rPr lang="en-US" altLang="zh-CN" dirty="0"/>
              <a:t>)</a:t>
            </a:r>
            <a:r>
              <a:rPr lang="zh-CN" altLang="en-US" dirty="0"/>
              <a:t>放在同一个节中，并且给这个节起名为</a:t>
            </a:r>
            <a:r>
              <a:rPr lang="en-US" altLang="zh-CN" dirty="0"/>
              <a:t>.text</a:t>
            </a:r>
          </a:p>
          <a:p>
            <a:pPr marL="1005750" indent="-285750">
              <a:buFont typeface="Arial" panose="020B0604020202020204" pitchFamily="34" charset="0"/>
              <a:buChar char="•"/>
            </a:pPr>
            <a:endParaRPr lang="en-US" altLang="zh-CN" dirty="0"/>
          </a:p>
          <a:p>
            <a:pPr marL="1005750" indent="-285750">
              <a:buFont typeface="Arial" panose="020B0604020202020204" pitchFamily="34" charset="0"/>
              <a:buChar char="•"/>
            </a:pPr>
            <a:r>
              <a:rPr lang="zh-CN" altLang="en-US" dirty="0"/>
              <a:t>把所有已初始化的数据放在</a:t>
            </a:r>
            <a:r>
              <a:rPr lang="en-US" altLang="zh-CN" dirty="0"/>
              <a:t>.data</a:t>
            </a:r>
            <a:r>
              <a:rPr lang="zh-CN" altLang="en-US" dirty="0"/>
              <a:t>节</a:t>
            </a:r>
            <a:endParaRPr lang="en-US" altLang="zh-CN" dirty="0"/>
          </a:p>
          <a:p>
            <a:pPr marL="1005750" indent="-285750">
              <a:buFont typeface="Arial" panose="020B0604020202020204" pitchFamily="34" charset="0"/>
              <a:buChar char="•"/>
            </a:pPr>
            <a:endParaRPr lang="en-US" altLang="zh-CN" dirty="0"/>
          </a:p>
          <a:p>
            <a:pPr marL="1005750" indent="-285750">
              <a:buFont typeface="Arial" panose="020B0604020202020204" pitchFamily="34" charset="0"/>
              <a:buChar char="•"/>
            </a:pPr>
            <a:r>
              <a:rPr lang="zh-CN" altLang="en-US" dirty="0"/>
              <a:t>把所有未初始化的数据放在</a:t>
            </a:r>
            <a:r>
              <a:rPr lang="en-US" altLang="zh-CN" dirty="0"/>
              <a:t>.</a:t>
            </a:r>
            <a:r>
              <a:rPr lang="en-US" altLang="zh-CN" dirty="0" err="1"/>
              <a:t>bss</a:t>
            </a:r>
            <a:r>
              <a:rPr lang="zh-CN" altLang="en-US" dirty="0"/>
              <a:t>节</a:t>
            </a:r>
            <a:endParaRPr lang="en-US" altLang="zh-CN" dirty="0"/>
          </a:p>
          <a:p>
            <a:pPr marL="1005750" indent="-285750">
              <a:buFont typeface="Arial" panose="020B0604020202020204" pitchFamily="34" charset="0"/>
              <a:buChar char="•"/>
            </a:pPr>
            <a:endParaRPr lang="en-US" altLang="zh-CN" dirty="0"/>
          </a:p>
          <a:p>
            <a:pPr marL="1005750" indent="-285750">
              <a:buFont typeface="Arial" panose="020B0604020202020204" pitchFamily="34" charset="0"/>
              <a:buChar char="•"/>
            </a:pPr>
            <a:r>
              <a:rPr lang="zh-CN" altLang="en-US" dirty="0"/>
              <a:t>把所有只读的数据放在</a:t>
            </a:r>
            <a:r>
              <a:rPr lang="en-US" altLang="zh-CN" dirty="0"/>
              <a:t>.</a:t>
            </a:r>
            <a:r>
              <a:rPr lang="en-US" altLang="zh-CN" dirty="0" err="1"/>
              <a:t>rodata</a:t>
            </a:r>
            <a:r>
              <a:rPr lang="zh-CN" altLang="en-US" dirty="0"/>
              <a:t>节</a:t>
            </a:r>
            <a:endParaRPr lang="en-US" altLang="zh-CN" dirty="0"/>
          </a:p>
          <a:p>
            <a:pPr marL="1005750" indent="-285750">
              <a:buFont typeface="Arial" panose="020B0604020202020204" pitchFamily="34" charset="0"/>
              <a:buChar char="•"/>
            </a:pPr>
            <a:endParaRPr lang="en-US" altLang="zh-CN" dirty="0"/>
          </a:p>
          <a:p>
            <a:pPr marL="1005750" indent="-285750">
              <a:buFont typeface="Arial" panose="020B0604020202020204" pitchFamily="34" charset="0"/>
              <a:buChar char="•"/>
            </a:pPr>
            <a:r>
              <a:rPr lang="en-US" altLang="zh-CN" dirty="0"/>
              <a:t>ELF</a:t>
            </a:r>
            <a:r>
              <a:rPr lang="zh-CN" altLang="en-US" dirty="0"/>
              <a:t>文件最重要的一个节是</a:t>
            </a:r>
            <a:r>
              <a:rPr lang="en-US" altLang="zh-CN" dirty="0"/>
              <a:t>ELF header</a:t>
            </a:r>
            <a:r>
              <a:rPr lang="zh-CN" altLang="en-US" dirty="0"/>
              <a:t>，</a:t>
            </a:r>
            <a:r>
              <a:rPr lang="en-US" altLang="zh-CN" dirty="0"/>
              <a:t>header</a:t>
            </a:r>
            <a:r>
              <a:rPr lang="zh-CN" altLang="en-US" dirty="0"/>
              <a:t>中存放了节表，节表中保存了</a:t>
            </a:r>
            <a:r>
              <a:rPr lang="en-US" altLang="zh-CN" dirty="0"/>
              <a:t>ELF</a:t>
            </a:r>
            <a:r>
              <a:rPr lang="zh-CN" altLang="en-US" dirty="0"/>
              <a:t>文件中所有的节的基本属性，包括每个节的节名、节在</a:t>
            </a:r>
            <a:r>
              <a:rPr lang="en-US" altLang="zh-CN" dirty="0"/>
              <a:t>ELF</a:t>
            </a:r>
            <a:r>
              <a:rPr lang="zh-CN" altLang="en-US" dirty="0"/>
              <a:t>文件中的偏移、节的长度及节的读写权限等，节表决定了整个</a:t>
            </a:r>
            <a:r>
              <a:rPr lang="en-US" altLang="zh-CN" dirty="0"/>
              <a:t>ELF</a:t>
            </a:r>
            <a:r>
              <a:rPr lang="zh-CN" altLang="en-US" dirty="0"/>
              <a:t>文件的结构。</a:t>
            </a:r>
            <a:endParaRPr lang="en-US" altLang="zh-CN" dirty="0"/>
          </a:p>
        </p:txBody>
      </p:sp>
    </p:spTree>
    <p:extLst>
      <p:ext uri="{BB962C8B-B14F-4D97-AF65-F5344CB8AC3E}">
        <p14:creationId xmlns:p14="http://schemas.microsoft.com/office/powerpoint/2010/main" val="3036408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animEffect transition="in" filter="fade">
                                      <p:cBhvr>
                                        <p:cTn id="11" dur="500"/>
                                        <p:tgtEl>
                                          <p:spTgt spid="9">
                                            <p:txEl>
                                              <p:pRg st="2" end="2"/>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animEffect transition="in" filter="fade">
                                      <p:cBhvr>
                                        <p:cTn id="15" dur="500"/>
                                        <p:tgtEl>
                                          <p:spTgt spid="9">
                                            <p:txEl>
                                              <p:pRg st="4" end="4"/>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animEffect transition="in" filter="fade">
                                      <p:cBhvr>
                                        <p:cTn id="19" dur="500"/>
                                        <p:tgtEl>
                                          <p:spTgt spid="9">
                                            <p:txEl>
                                              <p:pRg st="6" end="6"/>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
                                            <p:txEl>
                                              <p:pRg st="8" end="8"/>
                                            </p:txEl>
                                          </p:spTgt>
                                        </p:tgtEl>
                                        <p:attrNameLst>
                                          <p:attrName>style.visibility</p:attrName>
                                        </p:attrNameLst>
                                      </p:cBhvr>
                                      <p:to>
                                        <p:strVal val="visible"/>
                                      </p:to>
                                    </p:set>
                                    <p:animEffect transition="in" filter="fade">
                                      <p:cBhvr>
                                        <p:cTn id="23" dur="500"/>
                                        <p:tgtEl>
                                          <p:spTgt spid="9">
                                            <p:txEl>
                                              <p:pRg st="8" end="8"/>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9">
                                            <p:txEl>
                                              <p:pRg st="10" end="10"/>
                                            </p:txEl>
                                          </p:spTgt>
                                        </p:tgtEl>
                                        <p:attrNameLst>
                                          <p:attrName>style.visibility</p:attrName>
                                        </p:attrNameLst>
                                      </p:cBhvr>
                                      <p:to>
                                        <p:strVal val="visible"/>
                                      </p:to>
                                    </p:set>
                                    <p:animEffect transition="in" filter="fade">
                                      <p:cBhvr>
                                        <p:cTn id="27" dur="500"/>
                                        <p:tgtEl>
                                          <p:spTgt spid="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en-US" altLang="zh-CN" dirty="0">
                <a:solidFill>
                  <a:schemeClr val="tx1"/>
                </a:solidFill>
                <a:latin typeface="+mj-lt"/>
              </a:rPr>
              <a:t>Linux</a:t>
            </a:r>
            <a:r>
              <a:rPr lang="zh-CN" altLang="en-US" dirty="0">
                <a:solidFill>
                  <a:schemeClr val="tx1"/>
                </a:solidFill>
              </a:rPr>
              <a:t>装载</a:t>
            </a:r>
            <a:r>
              <a:rPr lang="en-US" altLang="zh-CN" dirty="0">
                <a:solidFill>
                  <a:schemeClr val="tx1"/>
                </a:solidFill>
                <a:latin typeface="+mn-lt"/>
              </a:rPr>
              <a:t>ELF</a:t>
            </a:r>
            <a:r>
              <a:rPr lang="zh-CN" altLang="en-US" dirty="0">
                <a:solidFill>
                  <a:schemeClr val="tx1"/>
                </a:solidFill>
              </a:rPr>
              <a:t>简介</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7</a:t>
            </a:fld>
            <a:endParaRPr lang="zh-CN" altLang="en-US"/>
          </a:p>
        </p:txBody>
      </p:sp>
      <p:sp>
        <p:nvSpPr>
          <p:cNvPr id="3" name="文本框 2">
            <a:extLst>
              <a:ext uri="{FF2B5EF4-FFF2-40B4-BE49-F238E27FC236}">
                <a16:creationId xmlns:a16="http://schemas.microsoft.com/office/drawing/2014/main" id="{C7BBC4B3-403A-5602-1818-7D994F6C431C}"/>
              </a:ext>
            </a:extLst>
          </p:cNvPr>
          <p:cNvSpPr txBox="1"/>
          <p:nvPr/>
        </p:nvSpPr>
        <p:spPr>
          <a:xfrm>
            <a:off x="247161" y="1492624"/>
            <a:ext cx="11312461" cy="4124206"/>
          </a:xfrm>
          <a:prstGeom prst="rect">
            <a:avLst/>
          </a:prstGeom>
          <a:noFill/>
        </p:spPr>
        <p:txBody>
          <a:bodyPr wrap="square" rtlCol="0">
            <a:spAutoFit/>
          </a:bodyPr>
          <a:lstStyle/>
          <a:p>
            <a:r>
              <a:rPr lang="en-US" altLang="zh-CN" sz="1800" b="0" dirty="0">
                <a:latin typeface="+mn-ea"/>
              </a:rPr>
              <a:t>	</a:t>
            </a:r>
            <a:r>
              <a:rPr lang="zh-CN" altLang="zh-CN" dirty="0"/>
              <a:t>计算机的操作系统启动程序固化在硬件上，每次计算机上电时，都将自动加载启动程序，之后的每一个程序，每一个应用，都是不断的</a:t>
            </a:r>
            <a:r>
              <a:rPr lang="en-US" altLang="zh-CN" dirty="0"/>
              <a:t> fork </a:t>
            </a:r>
            <a:r>
              <a:rPr lang="zh-CN" altLang="zh-CN" dirty="0"/>
              <a:t>出来的新进程。下面将以</a:t>
            </a:r>
            <a:r>
              <a:rPr lang="en-US" altLang="zh-CN" dirty="0"/>
              <a:t>Linux </a:t>
            </a:r>
            <a:r>
              <a:rPr lang="zh-CN" altLang="zh-CN" dirty="0"/>
              <a:t>系统装载可执行文件为例具体介绍加载流程。当在</a:t>
            </a:r>
            <a:r>
              <a:rPr lang="en-US" altLang="zh-CN" dirty="0"/>
              <a:t>shell</a:t>
            </a:r>
            <a:r>
              <a:rPr lang="zh-CN" altLang="zh-CN" dirty="0"/>
              <a:t>中运行可执行程序时也是由</a:t>
            </a:r>
            <a:r>
              <a:rPr lang="en-US" altLang="zh-CN" dirty="0"/>
              <a:t>shell </a:t>
            </a:r>
            <a:r>
              <a:rPr lang="zh-CN" altLang="zh-CN" dirty="0"/>
              <a:t>进程</a:t>
            </a:r>
            <a:r>
              <a:rPr lang="en-US" altLang="zh-CN" dirty="0"/>
              <a:t> fork </a:t>
            </a:r>
            <a:r>
              <a:rPr lang="zh-CN" altLang="zh-CN" dirty="0"/>
              <a:t>出一个新进程，在新进程中调用</a:t>
            </a:r>
            <a:r>
              <a:rPr lang="en-US" altLang="zh-CN" dirty="0"/>
              <a:t>exec</a:t>
            </a:r>
            <a:r>
              <a:rPr lang="zh-CN" altLang="zh-CN" dirty="0"/>
              <a:t>函数装载可执行文件并执行。</a:t>
            </a:r>
            <a:endParaRPr lang="en-US" altLang="zh-CN" dirty="0"/>
          </a:p>
          <a:p>
            <a:endParaRPr lang="en-US" altLang="zh-CN" sz="1800" b="0" dirty="0">
              <a:latin typeface="+mn-ea"/>
            </a:endParaRPr>
          </a:p>
          <a:p>
            <a:r>
              <a:rPr lang="en-US" altLang="zh-CN" dirty="0">
                <a:latin typeface="+mn-ea"/>
              </a:rPr>
              <a:t>    </a:t>
            </a:r>
            <a:r>
              <a:rPr lang="en-US" altLang="zh-CN" sz="2000" dirty="0">
                <a:latin typeface="+mn-ea"/>
              </a:rPr>
              <a:t>(</a:t>
            </a:r>
            <a:r>
              <a:rPr lang="en-US" altLang="zh-CN" sz="2000" b="0" dirty="0">
                <a:latin typeface="+mn-ea"/>
              </a:rPr>
              <a:t>1)</a:t>
            </a:r>
            <a:r>
              <a:rPr lang="en-US" altLang="zh-CN"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execve</a:t>
            </a:r>
            <a:r>
              <a:rPr lang="en-US" altLang="zh-CN" sz="2000" dirty="0">
                <a:latin typeface="Times New Roman" panose="02020603050405020304" pitchFamily="18" charset="0"/>
                <a:cs typeface="Times New Roman" panose="02020603050405020304" pitchFamily="18" charset="0"/>
              </a:rPr>
              <a:t>()</a:t>
            </a:r>
          </a:p>
          <a:p>
            <a:r>
              <a:rPr lang="en-US" altLang="zh-CN" sz="2000"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当</a:t>
            </a:r>
            <a:r>
              <a:rPr lang="en-US" altLang="zh-CN" dirty="0">
                <a:latin typeface="Times New Roman" panose="02020603050405020304" pitchFamily="18" charset="0"/>
                <a:cs typeface="Times New Roman" panose="02020603050405020304" pitchFamily="18" charset="0"/>
              </a:rPr>
              <a:t>shell</a:t>
            </a:r>
            <a:r>
              <a:rPr lang="zh-CN" altLang="en-US" dirty="0">
                <a:latin typeface="Times New Roman" panose="02020603050405020304" pitchFamily="18" charset="0"/>
                <a:cs typeface="Times New Roman" panose="02020603050405020304" pitchFamily="18" charset="0"/>
              </a:rPr>
              <a:t>中键入执行程序的指令之后，</a:t>
            </a:r>
            <a:r>
              <a:rPr lang="en-US" altLang="zh-CN" dirty="0">
                <a:latin typeface="Times New Roman" panose="02020603050405020304" pitchFamily="18" charset="0"/>
                <a:cs typeface="Times New Roman" panose="02020603050405020304" pitchFamily="18" charset="0"/>
              </a:rPr>
              <a:t>shell</a:t>
            </a:r>
            <a:r>
              <a:rPr lang="zh-CN" altLang="en-US" dirty="0">
                <a:latin typeface="Times New Roman" panose="02020603050405020304" pitchFamily="18" charset="0"/>
                <a:cs typeface="Times New Roman" panose="02020603050405020304" pitchFamily="18" charset="0"/>
              </a:rPr>
              <a:t>进程获取到键入的指令，并执行</a:t>
            </a:r>
            <a:r>
              <a:rPr lang="en-US" altLang="zh-CN" dirty="0" err="1">
                <a:latin typeface="Times New Roman" panose="02020603050405020304" pitchFamily="18" charset="0"/>
                <a:cs typeface="Times New Roman" panose="02020603050405020304" pitchFamily="18" charset="0"/>
              </a:rPr>
              <a:t>execve</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函数，该函数的参数是键入的可执行文件名和形式参数，还有就是环境变量信息。</a:t>
            </a:r>
            <a:r>
              <a:rPr lang="en-US" altLang="zh-CN" dirty="0" err="1">
                <a:latin typeface="Times New Roman" panose="02020603050405020304" pitchFamily="18" charset="0"/>
                <a:cs typeface="Times New Roman" panose="02020603050405020304" pitchFamily="18" charset="0"/>
              </a:rPr>
              <a:t>execve</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函数对进程栈进行初始化，即压栈环境变量值，并压栈传入的参数值，最后压栈可执行文件名。初始化完成后调用</a:t>
            </a:r>
            <a:r>
              <a:rPr lang="en-US" altLang="zh-CN" dirty="0" err="1">
                <a:latin typeface="Times New Roman" panose="02020603050405020304" pitchFamily="18" charset="0"/>
                <a:cs typeface="Times New Roman" panose="02020603050405020304" pitchFamily="18" charset="0"/>
              </a:rPr>
              <a:t>sys_execve</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r>
              <a:rPr lang="en-US" altLang="zh-CN" sz="2000" dirty="0">
                <a:latin typeface="Times New Roman" panose="02020603050405020304" pitchFamily="18" charset="0"/>
                <a:cs typeface="Times New Roman" panose="02020603050405020304" pitchFamily="18" charset="0"/>
              </a:rPr>
              <a:t>	 (2)</a:t>
            </a:r>
            <a:r>
              <a:rPr lang="en-US" altLang="zh-CN" dirty="0"/>
              <a:t> </a:t>
            </a:r>
            <a:r>
              <a:rPr lang="en-US" altLang="zh-CN" dirty="0" err="1"/>
              <a:t>sys_execve</a:t>
            </a:r>
            <a:r>
              <a:rPr lang="en-US" altLang="zh-CN" dirty="0"/>
              <a:t>()</a:t>
            </a:r>
          </a:p>
          <a:p>
            <a:r>
              <a:rPr lang="en-US" altLang="zh-CN" sz="2000" dirty="0">
                <a:latin typeface="Times New Roman" panose="02020603050405020304" pitchFamily="18" charset="0"/>
                <a:cs typeface="Times New Roman" panose="02020603050405020304" pitchFamily="18" charset="0"/>
              </a:rPr>
              <a:t>	</a:t>
            </a:r>
            <a:r>
              <a:rPr lang="zh-CN" altLang="zh-CN" dirty="0"/>
              <a:t>该函数进行一些参数的检查与复制，而后调用</a:t>
            </a:r>
            <a:r>
              <a:rPr lang="en-US" altLang="zh-CN" dirty="0" err="1"/>
              <a:t>do_execve</a:t>
            </a:r>
            <a:r>
              <a:rPr lang="en-US" altLang="zh-CN" dirty="0"/>
              <a:t>()</a:t>
            </a:r>
            <a:r>
              <a:rPr lang="zh-CN" altLang="zh-CN" dirty="0"/>
              <a:t>函数。</a:t>
            </a:r>
            <a:endParaRPr lang="en-US" altLang="zh-CN" dirty="0"/>
          </a:p>
          <a:p>
            <a:r>
              <a:rPr lang="en-US" altLang="zh-CN" dirty="0"/>
              <a:t>         </a:t>
            </a:r>
            <a:endParaRPr lang="zh-CN" altLang="zh-CN" dirty="0"/>
          </a:p>
          <a:p>
            <a:endParaRPr lang="zh-CN" altLang="en-US" dirty="0">
              <a:latin typeface="+mn-ea"/>
            </a:endParaRPr>
          </a:p>
        </p:txBody>
      </p:sp>
    </p:spTree>
    <p:extLst>
      <p:ext uri="{BB962C8B-B14F-4D97-AF65-F5344CB8AC3E}">
        <p14:creationId xmlns:p14="http://schemas.microsoft.com/office/powerpoint/2010/main" val="1679674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en-US" altLang="zh-CN" dirty="0">
                <a:solidFill>
                  <a:schemeClr val="tx1"/>
                </a:solidFill>
                <a:latin typeface="+mj-lt"/>
              </a:rPr>
              <a:t>Linux</a:t>
            </a:r>
            <a:r>
              <a:rPr lang="zh-CN" altLang="en-US" dirty="0">
                <a:solidFill>
                  <a:schemeClr val="tx1"/>
                </a:solidFill>
              </a:rPr>
              <a:t>装载</a:t>
            </a:r>
            <a:r>
              <a:rPr lang="en-US" altLang="zh-CN" dirty="0">
                <a:solidFill>
                  <a:schemeClr val="tx1"/>
                </a:solidFill>
                <a:latin typeface="+mn-lt"/>
              </a:rPr>
              <a:t>ELF</a:t>
            </a:r>
            <a:r>
              <a:rPr lang="zh-CN" altLang="en-US" dirty="0">
                <a:solidFill>
                  <a:schemeClr val="tx1"/>
                </a:solidFill>
              </a:rPr>
              <a:t>简介</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8</a:t>
            </a:fld>
            <a:endParaRPr lang="zh-CN" altLang="en-US"/>
          </a:p>
        </p:txBody>
      </p:sp>
      <p:sp>
        <p:nvSpPr>
          <p:cNvPr id="3" name="文本框 2">
            <a:extLst>
              <a:ext uri="{FF2B5EF4-FFF2-40B4-BE49-F238E27FC236}">
                <a16:creationId xmlns:a16="http://schemas.microsoft.com/office/drawing/2014/main" id="{C7BBC4B3-403A-5602-1818-7D994F6C431C}"/>
              </a:ext>
            </a:extLst>
          </p:cNvPr>
          <p:cNvSpPr txBox="1"/>
          <p:nvPr/>
        </p:nvSpPr>
        <p:spPr>
          <a:xfrm>
            <a:off x="327674" y="1251084"/>
            <a:ext cx="11312461" cy="6124754"/>
          </a:xfrm>
          <a:prstGeom prst="rect">
            <a:avLst/>
          </a:prstGeom>
          <a:noFill/>
        </p:spPr>
        <p:txBody>
          <a:bodyPr wrap="square" rtlCol="0">
            <a:spAutoFit/>
          </a:bodyPr>
          <a:lstStyle/>
          <a:p>
            <a:r>
              <a:rPr lang="en-US" altLang="zh-CN" dirty="0">
                <a:latin typeface="+mn-ea"/>
              </a:rPr>
              <a:t>    </a:t>
            </a:r>
            <a:r>
              <a:rPr lang="en-US" altLang="zh-CN" sz="2000" dirty="0">
                <a:latin typeface="+mn-ea"/>
              </a:rPr>
              <a:t>(3</a:t>
            </a:r>
            <a:r>
              <a:rPr lang="en-US" altLang="zh-CN" sz="2000" b="0" dirty="0">
                <a:latin typeface="+mn-ea"/>
              </a:rPr>
              <a:t>)</a:t>
            </a:r>
            <a:r>
              <a:rPr lang="en-US" altLang="zh-CN"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do_execve</a:t>
            </a:r>
            <a:r>
              <a:rPr lang="en-US" altLang="zh-CN" sz="2000" dirty="0">
                <a:latin typeface="Times New Roman" panose="02020603050405020304" pitchFamily="18" charset="0"/>
                <a:cs typeface="Times New Roman" panose="02020603050405020304" pitchFamily="18" charset="0"/>
              </a:rPr>
              <a:t>()</a:t>
            </a:r>
          </a:p>
          <a:p>
            <a:r>
              <a:rPr lang="en-US" altLang="zh-CN" sz="2000"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该函数在当前路径与环境变量的路径中寻找给定的可执行文件名，找到文件后读取该文件的前</a:t>
            </a:r>
            <a:r>
              <a:rPr lang="en-US" altLang="zh-CN" dirty="0">
                <a:latin typeface="Times New Roman" panose="02020603050405020304" pitchFamily="18" charset="0"/>
                <a:cs typeface="Times New Roman" panose="02020603050405020304" pitchFamily="18" charset="0"/>
              </a:rPr>
              <a:t>128</a:t>
            </a:r>
            <a:r>
              <a:rPr lang="zh-CN" altLang="en-US" dirty="0">
                <a:latin typeface="Times New Roman" panose="02020603050405020304" pitchFamily="18" charset="0"/>
                <a:cs typeface="Times New Roman" panose="02020603050405020304" pitchFamily="18" charset="0"/>
              </a:rPr>
              <a:t>字节。读取这</a:t>
            </a:r>
            <a:r>
              <a:rPr lang="en-US" altLang="zh-CN" dirty="0">
                <a:latin typeface="Times New Roman" panose="02020603050405020304" pitchFamily="18" charset="0"/>
                <a:cs typeface="Times New Roman" panose="02020603050405020304" pitchFamily="18" charset="0"/>
              </a:rPr>
              <a:t>128</a:t>
            </a:r>
            <a:r>
              <a:rPr lang="zh-CN" altLang="en-US" dirty="0">
                <a:latin typeface="Times New Roman" panose="02020603050405020304" pitchFamily="18" charset="0"/>
                <a:cs typeface="Times New Roman" panose="02020603050405020304" pitchFamily="18" charset="0"/>
              </a:rPr>
              <a:t>个字节的目的是为了判断文件的格式，每个文件的开头几个字节都是魔数，可以用来判断文件类型。读取了前</a:t>
            </a:r>
            <a:r>
              <a:rPr lang="en-US" altLang="zh-CN" dirty="0">
                <a:latin typeface="Times New Roman" panose="02020603050405020304" pitchFamily="18" charset="0"/>
                <a:cs typeface="Times New Roman" panose="02020603050405020304" pitchFamily="18" charset="0"/>
              </a:rPr>
              <a:t>128</a:t>
            </a:r>
            <a:r>
              <a:rPr lang="zh-CN" altLang="en-US" dirty="0">
                <a:latin typeface="Times New Roman" panose="02020603050405020304" pitchFamily="18" charset="0"/>
                <a:cs typeface="Times New Roman" panose="02020603050405020304" pitchFamily="18" charset="0"/>
              </a:rPr>
              <a:t>字节的文件头部后，将调用 </a:t>
            </a:r>
            <a:r>
              <a:rPr lang="en-US" altLang="zh-CN" dirty="0" err="1">
                <a:latin typeface="Times New Roman" panose="02020603050405020304" pitchFamily="18" charset="0"/>
                <a:cs typeface="Times New Roman" panose="02020603050405020304" pitchFamily="18" charset="0"/>
              </a:rPr>
              <a:t>search_binary_handle</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r>
              <a:rPr lang="en-US" altLang="zh-CN" sz="2000" dirty="0">
                <a:latin typeface="Times New Roman" panose="02020603050405020304" pitchFamily="18" charset="0"/>
                <a:cs typeface="Times New Roman" panose="02020603050405020304" pitchFamily="18" charset="0"/>
              </a:rPr>
              <a:t>	 (4)</a:t>
            </a:r>
            <a:r>
              <a:rPr lang="en-US" altLang="zh-CN" dirty="0"/>
              <a:t> </a:t>
            </a:r>
            <a:r>
              <a:rPr lang="en-US" altLang="zh-CN" sz="2000" dirty="0" err="1">
                <a:latin typeface="Times New Roman" panose="02020603050405020304" pitchFamily="18" charset="0"/>
                <a:cs typeface="Times New Roman" panose="02020603050405020304" pitchFamily="18" charset="0"/>
              </a:rPr>
              <a:t>search_binary_handle</a:t>
            </a:r>
            <a:r>
              <a:rPr lang="en-US" altLang="zh-CN" sz="2000" dirty="0">
                <a:latin typeface="Times New Roman" panose="02020603050405020304" pitchFamily="18" charset="0"/>
                <a:cs typeface="Times New Roman" panose="02020603050405020304" pitchFamily="18" charset="0"/>
              </a:rPr>
              <a:t>()</a:t>
            </a:r>
          </a:p>
          <a:p>
            <a:r>
              <a:rPr lang="en-US" altLang="zh-CN" sz="2000" dirty="0">
                <a:latin typeface="Times New Roman" panose="02020603050405020304" pitchFamily="18" charset="0"/>
                <a:cs typeface="Times New Roman" panose="02020603050405020304" pitchFamily="18" charset="0"/>
              </a:rPr>
              <a:t>	</a:t>
            </a:r>
            <a:r>
              <a:rPr lang="zh-CN" altLang="en-US" dirty="0"/>
              <a:t>该函数将去搜索和匹配合适的可执行文件装载处理程序。</a:t>
            </a:r>
            <a:r>
              <a:rPr lang="en-US" altLang="zh-CN" dirty="0"/>
              <a:t>Linux </a:t>
            </a:r>
            <a:r>
              <a:rPr lang="zh-CN" altLang="en-US" dirty="0"/>
              <a:t>中所有被支持的可执行文件格式都有相应的装在处理程序。以</a:t>
            </a:r>
            <a:r>
              <a:rPr lang="en-US" altLang="zh-CN" dirty="0"/>
              <a:t>Linux </a:t>
            </a:r>
            <a:r>
              <a:rPr lang="zh-CN" altLang="en-US" dirty="0"/>
              <a:t>中的</a:t>
            </a:r>
            <a:r>
              <a:rPr lang="en-US" altLang="zh-CN" dirty="0"/>
              <a:t>ELF </a:t>
            </a:r>
            <a:r>
              <a:rPr lang="zh-CN" altLang="en-US" dirty="0"/>
              <a:t>文件为例，接下来将会调用</a:t>
            </a:r>
            <a:r>
              <a:rPr lang="en-US" altLang="zh-CN" dirty="0"/>
              <a:t>elf </a:t>
            </a:r>
            <a:r>
              <a:rPr lang="zh-CN" altLang="en-US" dirty="0"/>
              <a:t>文件的处理程序：</a:t>
            </a:r>
            <a:r>
              <a:rPr lang="en-US" altLang="zh-CN" dirty="0" err="1"/>
              <a:t>load_elf_binary</a:t>
            </a:r>
            <a:r>
              <a:rPr lang="en-US" altLang="zh-CN" dirty="0"/>
              <a:t>()</a:t>
            </a:r>
            <a:r>
              <a:rPr lang="zh-CN" altLang="en-US" dirty="0"/>
              <a:t>。</a:t>
            </a:r>
            <a:endParaRPr lang="en-US" altLang="zh-CN" dirty="0"/>
          </a:p>
          <a:p>
            <a:endParaRPr lang="en-US" altLang="zh-CN" dirty="0"/>
          </a:p>
          <a:p>
            <a:r>
              <a:rPr lang="en-US" altLang="zh-CN" sz="2000" dirty="0">
                <a:latin typeface="Times New Roman" panose="02020603050405020304" pitchFamily="18" charset="0"/>
                <a:cs typeface="Times New Roman" panose="02020603050405020304" pitchFamily="18" charset="0"/>
              </a:rPr>
              <a:t>	 (5)</a:t>
            </a:r>
            <a:r>
              <a:rPr lang="en-US" altLang="zh-CN" dirty="0"/>
              <a:t> </a:t>
            </a:r>
            <a:r>
              <a:rPr lang="en-US" altLang="zh-CN" sz="2000" dirty="0" err="1">
                <a:latin typeface="Times New Roman" panose="02020603050405020304" pitchFamily="18" charset="0"/>
                <a:cs typeface="Times New Roman" panose="02020603050405020304" pitchFamily="18" charset="0"/>
              </a:rPr>
              <a:t>load_elf_binary</a:t>
            </a:r>
            <a:r>
              <a:rPr lang="en-US" altLang="zh-CN" sz="2000" dirty="0">
                <a:latin typeface="Times New Roman" panose="02020603050405020304" pitchFamily="18" charset="0"/>
                <a:cs typeface="Times New Roman" panose="02020603050405020304" pitchFamily="18" charset="0"/>
              </a:rPr>
              <a:t>()</a:t>
            </a:r>
          </a:p>
          <a:p>
            <a:r>
              <a:rPr lang="en-US" altLang="zh-CN" sz="2000" dirty="0">
                <a:latin typeface="Times New Roman" panose="02020603050405020304" pitchFamily="18" charset="0"/>
                <a:cs typeface="Times New Roman" panose="02020603050405020304" pitchFamily="18" charset="0"/>
              </a:rPr>
              <a:t>	</a:t>
            </a:r>
            <a:r>
              <a:rPr lang="zh-CN" altLang="en-US" dirty="0"/>
              <a:t>该函数执行以下三个步骤</a:t>
            </a:r>
            <a:r>
              <a:rPr lang="en-US" altLang="zh-CN" dirty="0"/>
              <a:t>:</a:t>
            </a:r>
          </a:p>
          <a:p>
            <a:pPr marL="828000" indent="-285750">
              <a:buFont typeface="Arial" panose="020B0604020202020204" pitchFamily="34" charset="0"/>
              <a:buChar char="•"/>
            </a:pPr>
            <a:r>
              <a:rPr lang="zh-CN" altLang="en-US" dirty="0">
                <a:solidFill>
                  <a:srgbClr val="FF0000"/>
                </a:solidFill>
              </a:rPr>
              <a:t>创建虚拟地址空间</a:t>
            </a:r>
            <a:r>
              <a:rPr lang="zh-CN" altLang="en-US" dirty="0"/>
              <a:t>：实际上指的是建立从虚拟地址空间到物理内存的映射函数所需要的相应的数据结构（即创建一个空的页表）；</a:t>
            </a:r>
          </a:p>
          <a:p>
            <a:pPr marL="828000" indent="-285750">
              <a:buFont typeface="Arial" panose="020B0604020202020204" pitchFamily="34" charset="0"/>
              <a:buChar char="•"/>
            </a:pPr>
            <a:r>
              <a:rPr lang="zh-CN" altLang="en-US" dirty="0">
                <a:solidFill>
                  <a:srgbClr val="FF0000"/>
                </a:solidFill>
              </a:rPr>
              <a:t>读取可执行文件的文件头</a:t>
            </a:r>
            <a:r>
              <a:rPr lang="zh-CN" altLang="en-US" dirty="0"/>
              <a:t>，建立可执行文件到虚拟地址空间之间的映射关系；</a:t>
            </a:r>
          </a:p>
          <a:p>
            <a:pPr marL="828000" indent="-285750">
              <a:buFont typeface="Arial" panose="020B0604020202020204" pitchFamily="34" charset="0"/>
              <a:buChar char="•"/>
            </a:pPr>
            <a:r>
              <a:rPr lang="zh-CN" altLang="en-US" dirty="0">
                <a:solidFill>
                  <a:srgbClr val="FF0000"/>
                </a:solidFill>
              </a:rPr>
              <a:t>将</a:t>
            </a:r>
            <a:r>
              <a:rPr lang="en-US" altLang="zh-CN" dirty="0">
                <a:solidFill>
                  <a:srgbClr val="FF0000"/>
                </a:solidFill>
              </a:rPr>
              <a:t>CPU</a:t>
            </a:r>
            <a:r>
              <a:rPr lang="zh-CN" altLang="en-US" dirty="0">
                <a:solidFill>
                  <a:srgbClr val="FF0000"/>
                </a:solidFill>
              </a:rPr>
              <a:t>指令寄存器设置为可执行文件入口</a:t>
            </a:r>
            <a:r>
              <a:rPr lang="zh-CN" altLang="en-US" dirty="0"/>
              <a:t>（虚拟空间中的一个地址）。</a:t>
            </a:r>
            <a:endParaRPr lang="en-US" altLang="zh-CN" dirty="0"/>
          </a:p>
          <a:p>
            <a:pPr marL="828000" indent="-285750">
              <a:buFont typeface="Arial" panose="020B0604020202020204" pitchFamily="34" charset="0"/>
              <a:buChar char="•"/>
            </a:pPr>
            <a:endParaRPr lang="zh-CN" altLang="en-US" dirty="0"/>
          </a:p>
          <a:p>
            <a:r>
              <a:rPr lang="zh-CN" altLang="en-US" dirty="0"/>
              <a:t>       事实上装载函数执行完毕后，可执行文件真正的指令和数据都没有被装入内存中，只是建立了可执行文件与虚拟内存之间的映射关系，以及分配了一个空的页表，用来存储虚拟内存与物理内存之间的映射关系。</a:t>
            </a:r>
          </a:p>
          <a:p>
            <a:endParaRPr lang="en-US" altLang="zh-CN" dirty="0"/>
          </a:p>
          <a:p>
            <a:r>
              <a:rPr lang="en-US" altLang="zh-CN" dirty="0"/>
              <a:t>         </a:t>
            </a:r>
            <a:endParaRPr lang="zh-CN" altLang="zh-CN" dirty="0"/>
          </a:p>
          <a:p>
            <a:endParaRPr lang="zh-CN" altLang="en-US" dirty="0">
              <a:latin typeface="+mn-ea"/>
            </a:endParaRPr>
          </a:p>
        </p:txBody>
      </p:sp>
    </p:spTree>
    <p:extLst>
      <p:ext uri="{BB962C8B-B14F-4D97-AF65-F5344CB8AC3E}">
        <p14:creationId xmlns:p14="http://schemas.microsoft.com/office/powerpoint/2010/main" val="1890608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12" end="12"/>
                                            </p:txEl>
                                          </p:spTgt>
                                        </p:tgtEl>
                                        <p:attrNameLst>
                                          <p:attrName>style.visibility</p:attrName>
                                        </p:attrNameLst>
                                      </p:cBhvr>
                                      <p:to>
                                        <p:strVal val="visible"/>
                                      </p:to>
                                    </p:set>
                                    <p:animEffect transition="in" filter="fade">
                                      <p:cBhvr>
                                        <p:cTn id="41" dur="500"/>
                                        <p:tgtEl>
                                          <p:spTgt spid="3">
                                            <p:txEl>
                                              <p:pRg st="12" end="12"/>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3">
                                            <p:txEl>
                                              <p:pRg st="14" end="14"/>
                                            </p:txEl>
                                          </p:spTgt>
                                        </p:tgtEl>
                                        <p:attrNameLst>
                                          <p:attrName>style.visibility</p:attrName>
                                        </p:attrNameLst>
                                      </p:cBhvr>
                                      <p:to>
                                        <p:strVal val="visible"/>
                                      </p:to>
                                    </p:set>
                                    <p:animEffect transition="in" filter="fade">
                                      <p:cBhvr>
                                        <p:cTn id="44"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94CC1-2CB9-4538-9A7F-8080EDDB1390}"/>
              </a:ext>
            </a:extLst>
          </p:cNvPr>
          <p:cNvSpPr>
            <a:spLocks noGrp="1"/>
          </p:cNvSpPr>
          <p:nvPr>
            <p:ph type="title"/>
          </p:nvPr>
        </p:nvSpPr>
        <p:spPr/>
        <p:txBody>
          <a:bodyPr/>
          <a:lstStyle/>
          <a:p>
            <a:r>
              <a:rPr lang="en-US" altLang="zh-CN" dirty="0">
                <a:solidFill>
                  <a:schemeClr val="tx1"/>
                </a:solidFill>
                <a:latin typeface="+mj-lt"/>
              </a:rPr>
              <a:t>Linux</a:t>
            </a:r>
            <a:r>
              <a:rPr lang="zh-CN" altLang="en-US" dirty="0">
                <a:solidFill>
                  <a:schemeClr val="tx1"/>
                </a:solidFill>
              </a:rPr>
              <a:t>装载</a:t>
            </a:r>
            <a:r>
              <a:rPr lang="en-US" altLang="zh-CN" dirty="0">
                <a:solidFill>
                  <a:schemeClr val="tx1"/>
                </a:solidFill>
                <a:latin typeface="+mn-lt"/>
              </a:rPr>
              <a:t>ELF</a:t>
            </a:r>
            <a:r>
              <a:rPr lang="zh-CN" altLang="en-US" dirty="0">
                <a:solidFill>
                  <a:schemeClr val="tx1"/>
                </a:solidFill>
              </a:rPr>
              <a:t>简介</a:t>
            </a:r>
          </a:p>
        </p:txBody>
      </p:sp>
      <p:sp>
        <p:nvSpPr>
          <p:cNvPr id="6" name="灯片编号占位符 5">
            <a:extLst>
              <a:ext uri="{FF2B5EF4-FFF2-40B4-BE49-F238E27FC236}">
                <a16:creationId xmlns:a16="http://schemas.microsoft.com/office/drawing/2014/main" id="{81D540F1-E82B-4E43-BA22-5E125F4A4031}"/>
              </a:ext>
            </a:extLst>
          </p:cNvPr>
          <p:cNvSpPr>
            <a:spLocks noGrp="1"/>
          </p:cNvSpPr>
          <p:nvPr>
            <p:ph type="sldNum" sz="quarter" idx="10"/>
          </p:nvPr>
        </p:nvSpPr>
        <p:spPr/>
        <p:txBody>
          <a:bodyPr/>
          <a:lstStyle/>
          <a:p>
            <a:fld id="{4235D990-D27F-4F2C-9FEA-C8DF9BEEB4E2}" type="slidenum">
              <a:rPr lang="zh-CN" altLang="en-US" smtClean="0"/>
              <a:t>9</a:t>
            </a:fld>
            <a:endParaRPr lang="zh-CN" altLang="en-US"/>
          </a:p>
        </p:txBody>
      </p:sp>
      <p:sp>
        <p:nvSpPr>
          <p:cNvPr id="3" name="文本框 2">
            <a:extLst>
              <a:ext uri="{FF2B5EF4-FFF2-40B4-BE49-F238E27FC236}">
                <a16:creationId xmlns:a16="http://schemas.microsoft.com/office/drawing/2014/main" id="{C7BBC4B3-403A-5602-1818-7D994F6C431C}"/>
              </a:ext>
            </a:extLst>
          </p:cNvPr>
          <p:cNvSpPr txBox="1"/>
          <p:nvPr/>
        </p:nvSpPr>
        <p:spPr>
          <a:xfrm>
            <a:off x="327674" y="1251084"/>
            <a:ext cx="11312461" cy="2123658"/>
          </a:xfrm>
          <a:prstGeom prst="rect">
            <a:avLst/>
          </a:prstGeom>
          <a:noFill/>
        </p:spPr>
        <p:txBody>
          <a:bodyPr wrap="square" rtlCol="0">
            <a:spAutoFit/>
          </a:bodyPr>
          <a:lstStyle/>
          <a:p>
            <a:r>
              <a:rPr lang="en-US" altLang="zh-CN" dirty="0">
                <a:latin typeface="+mn-ea"/>
              </a:rPr>
              <a:t>    </a:t>
            </a:r>
            <a:r>
              <a:rPr lang="en-US" altLang="zh-CN" sz="2000" dirty="0">
                <a:latin typeface="+mn-ea"/>
              </a:rPr>
              <a:t>(6</a:t>
            </a:r>
            <a:r>
              <a:rPr lang="en-US" altLang="zh-CN" sz="2000" b="0" dirty="0">
                <a:latin typeface="+mn-ea"/>
              </a:rPr>
              <a:t>)</a:t>
            </a:r>
            <a:r>
              <a:rPr lang="zh-CN" altLang="zh-CN" dirty="0"/>
              <a:t>程序返回到</a:t>
            </a:r>
            <a:r>
              <a:rPr lang="en-US" altLang="zh-CN" dirty="0" err="1"/>
              <a:t>execve</a:t>
            </a:r>
            <a:r>
              <a:rPr lang="en-US" altLang="zh-CN" dirty="0"/>
              <a:t>()</a:t>
            </a:r>
            <a:r>
              <a:rPr lang="zh-CN" altLang="zh-CN" dirty="0"/>
              <a:t>中</a:t>
            </a:r>
            <a:endParaRPr lang="en-US" altLang="zh-CN" sz="2000" dirty="0">
              <a:latin typeface="Times New Roman" panose="02020603050405020304" pitchFamily="18" charset="0"/>
              <a:cs typeface="Times New Roman" panose="02020603050405020304" pitchFamily="18" charset="0"/>
            </a:endParaRPr>
          </a:p>
          <a:p>
            <a:r>
              <a:rPr lang="en-US" altLang="zh-CN" sz="2000"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此时从内核态返回到用户态，且寄存器的地址被设置为了</a:t>
            </a:r>
            <a:r>
              <a:rPr lang="en-US" altLang="zh-CN" dirty="0">
                <a:latin typeface="Times New Roman" panose="02020603050405020304" pitchFamily="18" charset="0"/>
                <a:cs typeface="Times New Roman" panose="02020603050405020304" pitchFamily="18" charset="0"/>
              </a:rPr>
              <a:t>ELF</a:t>
            </a:r>
            <a:r>
              <a:rPr lang="zh-CN" altLang="en-US" dirty="0">
                <a:latin typeface="Times New Roman" panose="02020603050405020304" pitchFamily="18" charset="0"/>
                <a:cs typeface="Times New Roman" panose="02020603050405020304" pitchFamily="18" charset="0"/>
              </a:rPr>
              <a:t>的入口地址，于是新的程序开始启动，发现程序入口对应的页面并没有加载（因为初始时是空页面），此时引发一个缺页错误，操作系统根据可执行文件和虚拟内存之间的映射关系，在磁盘上找到缺的页，并申请物理内存，将其加载到物理内存中，并在页表中填入该虚拟内存页与物理内存页之间的映射关系。之后程序正常运行，直至结束后回到</a:t>
            </a:r>
            <a:r>
              <a:rPr lang="en-US" altLang="zh-CN" dirty="0">
                <a:latin typeface="Times New Roman" panose="02020603050405020304" pitchFamily="18" charset="0"/>
                <a:cs typeface="Times New Roman" panose="02020603050405020304" pitchFamily="18" charset="0"/>
              </a:rPr>
              <a:t>shell</a:t>
            </a:r>
            <a:r>
              <a:rPr lang="zh-CN" altLang="en-US" dirty="0">
                <a:latin typeface="Times New Roman" panose="02020603050405020304" pitchFamily="18" charset="0"/>
                <a:cs typeface="Times New Roman" panose="02020603050405020304" pitchFamily="18" charset="0"/>
              </a:rPr>
              <a:t>父进程中，结束回到</a:t>
            </a:r>
            <a:r>
              <a:rPr lang="en-US" altLang="zh-CN" dirty="0">
                <a:latin typeface="Times New Roman" panose="02020603050405020304" pitchFamily="18" charset="0"/>
                <a:cs typeface="Times New Roman" panose="02020603050405020304" pitchFamily="18" charset="0"/>
              </a:rPr>
              <a:t>shell</a:t>
            </a:r>
            <a:r>
              <a:rPr lang="zh-CN" altLang="en-US"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a:p>
            <a:r>
              <a:rPr lang="en-US" altLang="zh-CN" sz="2000" dirty="0">
                <a:latin typeface="Times New Roman" panose="02020603050405020304" pitchFamily="18" charset="0"/>
                <a:cs typeface="Times New Roman" panose="02020603050405020304" pitchFamily="18" charset="0"/>
              </a:rPr>
              <a:t>	</a:t>
            </a:r>
            <a:endParaRPr lang="zh-CN" altLang="en-US" dirty="0">
              <a:latin typeface="+mn-ea"/>
            </a:endParaRPr>
          </a:p>
        </p:txBody>
      </p:sp>
    </p:spTree>
    <p:extLst>
      <p:ext uri="{BB962C8B-B14F-4D97-AF65-F5344CB8AC3E}">
        <p14:creationId xmlns:p14="http://schemas.microsoft.com/office/powerpoint/2010/main" val="1333980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17013</TotalTime>
  <Words>5645</Words>
  <Application>Microsoft Office PowerPoint</Application>
  <PresentationFormat>宽屏</PresentationFormat>
  <Paragraphs>722</Paragraphs>
  <Slides>30</Slides>
  <Notes>27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30</vt:i4>
      </vt:variant>
    </vt:vector>
  </HeadingPairs>
  <TitlesOfParts>
    <vt:vector size="41" baseType="lpstr">
      <vt:lpstr>等线</vt:lpstr>
      <vt:lpstr>黑体</vt:lpstr>
      <vt:lpstr>宋体</vt:lpstr>
      <vt:lpstr>微软雅黑</vt:lpstr>
      <vt:lpstr>Arial</vt:lpstr>
      <vt:lpstr>Arial Black</vt:lpstr>
      <vt:lpstr>Cambria Math</vt:lpstr>
      <vt:lpstr>Franklin Gothic Book</vt:lpstr>
      <vt:lpstr>Times New Roman</vt:lpstr>
      <vt:lpstr>Wingdings</vt:lpstr>
      <vt:lpstr>Crop</vt:lpstr>
      <vt:lpstr>PowerPoint 演示文稿</vt:lpstr>
      <vt:lpstr>内容提要</vt:lpstr>
      <vt:lpstr>可执行文件的生成</vt:lpstr>
      <vt:lpstr>编译</vt:lpstr>
      <vt:lpstr>汇编</vt:lpstr>
      <vt:lpstr>可重定位目标文件</vt:lpstr>
      <vt:lpstr>Linux装载ELF简介</vt:lpstr>
      <vt:lpstr>Linux装载ELF简介</vt:lpstr>
      <vt:lpstr>Linux装载ELF简介</vt:lpstr>
      <vt:lpstr>流水线方式</vt:lpstr>
      <vt:lpstr>流水线方式</vt:lpstr>
      <vt:lpstr>流水线方式</vt:lpstr>
      <vt:lpstr>指令执行介绍</vt:lpstr>
      <vt:lpstr>指令流水线</vt:lpstr>
      <vt:lpstr>指令流水线</vt:lpstr>
      <vt:lpstr>指令流水线</vt:lpstr>
      <vt:lpstr>指令流水线</vt:lpstr>
      <vt:lpstr>指令流水线</vt:lpstr>
      <vt:lpstr>指令流水线</vt:lpstr>
      <vt:lpstr>流水线存在的问题</vt:lpstr>
      <vt:lpstr>流水线存在的问题</vt:lpstr>
      <vt:lpstr>流水线存在的问题</vt:lpstr>
      <vt:lpstr>流水线存在的问题</vt:lpstr>
      <vt:lpstr>流水线存在的问题</vt:lpstr>
      <vt:lpstr>流水线存在的问题</vt:lpstr>
      <vt:lpstr>流水线存在的问题</vt:lpstr>
      <vt:lpstr>流水线存在的问题</vt:lpstr>
      <vt:lpstr>流水线存在的问题</vt:lpstr>
      <vt:lpstr>流水线存在的问题</vt:lpstr>
      <vt:lpstr>流水线存在的问题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Exploration for Multiple Level Cell based Non-volatile FPGAs</dc:title>
  <dc:creator>sdu_lk</dc:creator>
  <cp:lastModifiedBy>Windows 用户</cp:lastModifiedBy>
  <cp:revision>1803</cp:revision>
  <cp:lastPrinted>2021-05-18T05:46:40Z</cp:lastPrinted>
  <dcterms:created xsi:type="dcterms:W3CDTF">2017-10-16T12:06:00Z</dcterms:created>
  <dcterms:modified xsi:type="dcterms:W3CDTF">2023-12-11T09:49:45Z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